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3" r:id="rId3"/>
  </p:sldMasterIdLst>
  <p:notesMasterIdLst>
    <p:notesMasterId r:id="rId46"/>
  </p:notesMasterIdLst>
  <p:sldIdLst>
    <p:sldId id="256" r:id="rId4"/>
    <p:sldId id="258" r:id="rId5"/>
    <p:sldId id="272" r:id="rId6"/>
    <p:sldId id="314" r:id="rId7"/>
    <p:sldId id="296" r:id="rId8"/>
    <p:sldId id="273" r:id="rId9"/>
    <p:sldId id="277" r:id="rId10"/>
    <p:sldId id="284" r:id="rId11"/>
    <p:sldId id="287" r:id="rId12"/>
    <p:sldId id="318" r:id="rId13"/>
    <p:sldId id="283" r:id="rId14"/>
    <p:sldId id="282" r:id="rId15"/>
    <p:sldId id="289" r:id="rId16"/>
    <p:sldId id="280" r:id="rId17"/>
    <p:sldId id="286" r:id="rId18"/>
    <p:sldId id="281" r:id="rId19"/>
    <p:sldId id="290" r:id="rId20"/>
    <p:sldId id="300" r:id="rId21"/>
    <p:sldId id="315" r:id="rId22"/>
    <p:sldId id="293" r:id="rId23"/>
    <p:sldId id="299" r:id="rId24"/>
    <p:sldId id="301" r:id="rId25"/>
    <p:sldId id="302" r:id="rId26"/>
    <p:sldId id="298" r:id="rId27"/>
    <p:sldId id="308" r:id="rId28"/>
    <p:sldId id="262" r:id="rId29"/>
    <p:sldId id="309" r:id="rId30"/>
    <p:sldId id="316" r:id="rId31"/>
    <p:sldId id="317" r:id="rId32"/>
    <p:sldId id="264" r:id="rId33"/>
    <p:sldId id="305" r:id="rId34"/>
    <p:sldId id="323" r:id="rId35"/>
    <p:sldId id="307" r:id="rId36"/>
    <p:sldId id="322" r:id="rId37"/>
    <p:sldId id="306" r:id="rId38"/>
    <p:sldId id="313" r:id="rId39"/>
    <p:sldId id="312" r:id="rId40"/>
    <p:sldId id="279" r:id="rId41"/>
    <p:sldId id="288" r:id="rId42"/>
    <p:sldId id="319" r:id="rId43"/>
    <p:sldId id="320" r:id="rId44"/>
    <p:sldId id="321" r:id="rId4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471" autoAdjust="0"/>
    <p:restoredTop sz="89367" autoAdjust="0"/>
  </p:normalViewPr>
  <p:slideViewPr>
    <p:cSldViewPr snapToGrid="0">
      <p:cViewPr varScale="1">
        <p:scale>
          <a:sx n="93" d="100"/>
          <a:sy n="93" d="100"/>
        </p:scale>
        <p:origin x="84" y="120"/>
      </p:cViewPr>
      <p:guideLst>
        <p:guide orient="horz" pos="4152"/>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herman\Desktop\WCV%20Prehearing%20Brief%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herman\Desktop\WCV%20Prehearing%20Brief%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herman\Desktop\WCV%20Prehearing%20Brief%20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herman\ND%20Office%20Echo\VAULT-BH7KDNM7\U.S.%20Consumption%20Imports%20of%20Kitchen%20Cabinets%20and%20the%20Like%204827-7071-3474%20v.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US" dirty="0"/>
              <a:t>U.S. Importers’ U.S. Shipments - China</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Fully Assembled</c:v>
                </c:pt>
              </c:strCache>
            </c:strRef>
          </c:tx>
          <c:spPr>
            <a:solidFill>
              <a:schemeClr val="accent1"/>
            </a:solidFill>
            <a:ln>
              <a:noFill/>
            </a:ln>
            <a:effectLst/>
          </c:spPr>
          <c:invertIfNegative val="0"/>
          <c:cat>
            <c:strRef>
              <c:f>Sheet1!$A$2:$A$6</c:f>
              <c:strCache>
                <c:ptCount val="5"/>
                <c:pt idx="0">
                  <c:v>2016</c:v>
                </c:pt>
                <c:pt idx="1">
                  <c:v>2017</c:v>
                </c:pt>
                <c:pt idx="2">
                  <c:v>2018</c:v>
                </c:pt>
                <c:pt idx="3">
                  <c:v>Jan-Sept 2018</c:v>
                </c:pt>
                <c:pt idx="4">
                  <c:v>Jan-Sept 2019</c:v>
                </c:pt>
              </c:strCache>
            </c:strRef>
          </c:cat>
          <c:val>
            <c:numRef>
              <c:f>Sheet1!$B$2:$B$6</c:f>
              <c:numCache>
                <c:formatCode>#,##0</c:formatCode>
                <c:ptCount val="5"/>
                <c:pt idx="0">
                  <c:v>372119</c:v>
                </c:pt>
                <c:pt idx="1">
                  <c:v>452109</c:v>
                </c:pt>
                <c:pt idx="2">
                  <c:v>540891</c:v>
                </c:pt>
                <c:pt idx="3">
                  <c:v>370859</c:v>
                </c:pt>
                <c:pt idx="4">
                  <c:v>407154</c:v>
                </c:pt>
              </c:numCache>
            </c:numRef>
          </c:val>
          <c:extLst>
            <c:ext xmlns:c16="http://schemas.microsoft.com/office/drawing/2014/chart" uri="{C3380CC4-5D6E-409C-BE32-E72D297353CC}">
              <c16:uniqueId val="{00000000-BFF5-4841-92D6-71E23A548FE9}"/>
            </c:ext>
          </c:extLst>
        </c:ser>
        <c:ser>
          <c:idx val="1"/>
          <c:order val="1"/>
          <c:tx>
            <c:strRef>
              <c:f>Sheet1!$C$1</c:f>
              <c:strCache>
                <c:ptCount val="1"/>
                <c:pt idx="0">
                  <c:v>RTA Flat Pack</c:v>
                </c:pt>
              </c:strCache>
            </c:strRef>
          </c:tx>
          <c:spPr>
            <a:solidFill>
              <a:schemeClr val="accent2"/>
            </a:solidFill>
            <a:ln>
              <a:noFill/>
            </a:ln>
            <a:effectLst/>
          </c:spPr>
          <c:invertIfNegative val="0"/>
          <c:cat>
            <c:strRef>
              <c:f>Sheet1!$A$2:$A$6</c:f>
              <c:strCache>
                <c:ptCount val="5"/>
                <c:pt idx="0">
                  <c:v>2016</c:v>
                </c:pt>
                <c:pt idx="1">
                  <c:v>2017</c:v>
                </c:pt>
                <c:pt idx="2">
                  <c:v>2018</c:v>
                </c:pt>
                <c:pt idx="3">
                  <c:v>Jan-Sept 2018</c:v>
                </c:pt>
                <c:pt idx="4">
                  <c:v>Jan-Sept 2019</c:v>
                </c:pt>
              </c:strCache>
            </c:strRef>
          </c:cat>
          <c:val>
            <c:numRef>
              <c:f>Sheet1!$C$2:$C$6</c:f>
              <c:numCache>
                <c:formatCode>#,##0</c:formatCode>
                <c:ptCount val="5"/>
                <c:pt idx="0">
                  <c:v>371054</c:v>
                </c:pt>
                <c:pt idx="1">
                  <c:v>434779</c:v>
                </c:pt>
                <c:pt idx="2">
                  <c:v>533505</c:v>
                </c:pt>
                <c:pt idx="3">
                  <c:v>406138</c:v>
                </c:pt>
                <c:pt idx="4">
                  <c:v>409207</c:v>
                </c:pt>
              </c:numCache>
            </c:numRef>
          </c:val>
          <c:extLst>
            <c:ext xmlns:c16="http://schemas.microsoft.com/office/drawing/2014/chart" uri="{C3380CC4-5D6E-409C-BE32-E72D297353CC}">
              <c16:uniqueId val="{00000001-BFF5-4841-92D6-71E23A548FE9}"/>
            </c:ext>
          </c:extLst>
        </c:ser>
        <c:dLbls>
          <c:showLegendKey val="0"/>
          <c:showVal val="0"/>
          <c:showCatName val="0"/>
          <c:showSerName val="0"/>
          <c:showPercent val="0"/>
          <c:showBubbleSize val="0"/>
        </c:dLbls>
        <c:gapWidth val="150"/>
        <c:overlap val="100"/>
        <c:axId val="441734080"/>
        <c:axId val="632185616"/>
      </c:barChart>
      <c:catAx>
        <c:axId val="44173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32185616"/>
        <c:crosses val="autoZero"/>
        <c:auto val="1"/>
        <c:lblAlgn val="ctr"/>
        <c:lblOffset val="100"/>
        <c:noMultiLvlLbl val="0"/>
      </c:catAx>
      <c:valAx>
        <c:axId val="632185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41734080"/>
        <c:crosses val="autoZero"/>
        <c:crossBetween val="between"/>
        <c:dispUnits>
          <c:builtInUnit val="thousands"/>
          <c:dispUnitsLbl>
            <c:layout>
              <c:manualLayout>
                <c:xMode val="edge"/>
                <c:yMode val="edge"/>
                <c:x val="1.6229532692604527E-2"/>
                <c:y val="0.29214163551532885"/>
              </c:manualLayout>
            </c:layout>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Millions of dollars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Full Units</c:v>
                </c:pt>
              </c:strCache>
            </c:strRef>
          </c:tx>
          <c:spPr>
            <a:solidFill>
              <a:srgbClr val="FF0000"/>
            </a:solidFill>
            <a:ln>
              <a:noFill/>
            </a:ln>
            <a:effectLst/>
          </c:spPr>
          <c:invertIfNegative val="0"/>
          <c:cat>
            <c:numRef>
              <c:f>Sheet1!$A$2:$A$4</c:f>
              <c:numCache>
                <c:formatCode>General</c:formatCode>
                <c:ptCount val="3"/>
                <c:pt idx="0">
                  <c:v>2016</c:v>
                </c:pt>
                <c:pt idx="1">
                  <c:v>2017</c:v>
                </c:pt>
                <c:pt idx="2">
                  <c:v>2018</c:v>
                </c:pt>
              </c:numCache>
            </c:numRef>
          </c:cat>
          <c:val>
            <c:numRef>
              <c:f>Sheet1!$B$2:$B$4</c:f>
              <c:numCache>
                <c:formatCode>"$"#,##0</c:formatCode>
                <c:ptCount val="3"/>
                <c:pt idx="0">
                  <c:v>909487</c:v>
                </c:pt>
                <c:pt idx="1">
                  <c:v>1125002</c:v>
                </c:pt>
                <c:pt idx="2">
                  <c:v>1429836</c:v>
                </c:pt>
              </c:numCache>
            </c:numRef>
          </c:val>
          <c:extLst>
            <c:ext xmlns:c16="http://schemas.microsoft.com/office/drawing/2014/chart" uri="{C3380CC4-5D6E-409C-BE32-E72D297353CC}">
              <c16:uniqueId val="{00000000-FEC6-4AD9-A2AA-85656C5D776D}"/>
            </c:ext>
          </c:extLst>
        </c:ser>
        <c:ser>
          <c:idx val="1"/>
          <c:order val="1"/>
          <c:tx>
            <c:strRef>
              <c:f>Sheet1!$C$1</c:f>
              <c:strCache>
                <c:ptCount val="1"/>
                <c:pt idx="0">
                  <c:v>Components</c:v>
                </c:pt>
              </c:strCache>
            </c:strRef>
          </c:tx>
          <c:spPr>
            <a:solidFill>
              <a:schemeClr val="accent4">
                <a:lumMod val="40000"/>
                <a:lumOff val="60000"/>
              </a:schemeClr>
            </a:solidFill>
            <a:ln>
              <a:noFill/>
            </a:ln>
            <a:effectLst/>
          </c:spPr>
          <c:invertIfNegative val="0"/>
          <c:dLbls>
            <c:dLbl>
              <c:idx val="0"/>
              <c:layout>
                <c:manualLayout>
                  <c:x val="-3.8473547366087045E-3"/>
                  <c:y val="-0.10507090003120885"/>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r>
                      <a:rPr lang="en-US" dirty="0"/>
                      <a:t>$1.03 billion</a:t>
                    </a:r>
                  </a:p>
                </c:rich>
              </c:tx>
              <c:spPr>
                <a:solidFill>
                  <a:schemeClr val="bg1">
                    <a:lumMod val="85000"/>
                  </a:schemeClr>
                </a:solidFill>
                <a:ln>
                  <a:solidFill>
                    <a:schemeClr val="accent1"/>
                  </a:solid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1633754448693252"/>
                      <c:h val="8.4932496625175977E-2"/>
                    </c:manualLayout>
                  </c15:layout>
                </c:ext>
                <c:ext xmlns:c16="http://schemas.microsoft.com/office/drawing/2014/chart" uri="{C3380CC4-5D6E-409C-BE32-E72D297353CC}">
                  <c16:uniqueId val="{00000003-6654-415B-92B1-D70311909CD3}"/>
                </c:ext>
              </c:extLst>
            </c:dLbl>
            <c:dLbl>
              <c:idx val="1"/>
              <c:layout>
                <c:manualLayout>
                  <c:x val="3.8473547366086845E-3"/>
                  <c:y val="-0.11382694242552523"/>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r>
                      <a:rPr lang="en-US" dirty="0"/>
                      <a:t>$1.25</a:t>
                    </a:r>
                    <a:r>
                      <a:rPr lang="en-US" baseline="0" dirty="0"/>
                      <a:t> billion</a:t>
                    </a:r>
                    <a:endParaRPr lang="en-US" dirty="0"/>
                  </a:p>
                </c:rich>
              </c:tx>
              <c:spPr>
                <a:solidFill>
                  <a:schemeClr val="bg1">
                    <a:lumMod val="85000"/>
                  </a:schemeClr>
                </a:solidFill>
                <a:ln>
                  <a:solidFill>
                    <a:schemeClr val="accent1"/>
                  </a:solid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1944754005591085"/>
                      <c:h val="8.4932496625175977E-2"/>
                    </c:manualLayout>
                  </c15:layout>
                </c:ext>
                <c:ext xmlns:c16="http://schemas.microsoft.com/office/drawing/2014/chart" uri="{C3380CC4-5D6E-409C-BE32-E72D297353CC}">
                  <c16:uniqueId val="{00000004-6654-415B-92B1-D70311909CD3}"/>
                </c:ext>
              </c:extLst>
            </c:dLbl>
            <c:dLbl>
              <c:idx val="2"/>
              <c:layout>
                <c:manualLayout>
                  <c:x val="-1.2824515788695603E-3"/>
                  <c:y val="-9.7774638513487111E-2"/>
                </c:manualLayout>
              </c:layout>
              <c:tx>
                <c:rich>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r>
                      <a:rPr lang="en-US" dirty="0"/>
                      <a:t>$1.59 billion</a:t>
                    </a:r>
                  </a:p>
                </c:rich>
              </c:tx>
              <c:spPr>
                <a:solidFill>
                  <a:schemeClr val="bg1">
                    <a:lumMod val="85000"/>
                  </a:schemeClr>
                </a:solidFill>
                <a:ln>
                  <a:solidFill>
                    <a:schemeClr val="accent1"/>
                  </a:solid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11633754448693252"/>
                      <c:h val="9.3688424112307517E-2"/>
                    </c:manualLayout>
                  </c15:layout>
                </c:ext>
                <c:ext xmlns:c16="http://schemas.microsoft.com/office/drawing/2014/chart" uri="{C3380CC4-5D6E-409C-BE32-E72D297353CC}">
                  <c16:uniqueId val="{00000005-6654-415B-92B1-D70311909CD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2016</c:v>
                </c:pt>
                <c:pt idx="1">
                  <c:v>2017</c:v>
                </c:pt>
                <c:pt idx="2">
                  <c:v>2018</c:v>
                </c:pt>
              </c:numCache>
            </c:numRef>
          </c:cat>
          <c:val>
            <c:numRef>
              <c:f>Sheet1!$C$2:$C$4</c:f>
              <c:numCache>
                <c:formatCode>"$"#,##0</c:formatCode>
                <c:ptCount val="3"/>
                <c:pt idx="0">
                  <c:v>122251</c:v>
                </c:pt>
                <c:pt idx="1">
                  <c:v>128441</c:v>
                </c:pt>
                <c:pt idx="2">
                  <c:v>156975</c:v>
                </c:pt>
              </c:numCache>
            </c:numRef>
          </c:val>
          <c:extLst>
            <c:ext xmlns:c16="http://schemas.microsoft.com/office/drawing/2014/chart" uri="{C3380CC4-5D6E-409C-BE32-E72D297353CC}">
              <c16:uniqueId val="{00000001-FEC6-4AD9-A2AA-85656C5D776D}"/>
            </c:ext>
          </c:extLst>
        </c:ser>
        <c:dLbls>
          <c:showLegendKey val="0"/>
          <c:showVal val="0"/>
          <c:showCatName val="0"/>
          <c:showSerName val="0"/>
          <c:showPercent val="0"/>
          <c:showBubbleSize val="0"/>
        </c:dLbls>
        <c:gapWidth val="85"/>
        <c:overlap val="100"/>
        <c:axId val="450576480"/>
        <c:axId val="763049456"/>
      </c:barChart>
      <c:catAx>
        <c:axId val="450576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63049456"/>
        <c:crosses val="autoZero"/>
        <c:auto val="1"/>
        <c:lblAlgn val="ctr"/>
        <c:lblOffset val="100"/>
        <c:noMultiLvlLbl val="0"/>
      </c:catAx>
      <c:valAx>
        <c:axId val="7630494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dirty="0"/>
                  <a:t>Million USD</a:t>
                </a:r>
              </a:p>
            </c:rich>
          </c:tx>
          <c:layout>
            <c:manualLayout>
              <c:xMode val="edge"/>
              <c:yMode val="edge"/>
              <c:x val="6.4122578943478017E-3"/>
              <c:y val="0.34613123595546935"/>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50576480"/>
        <c:crosses val="autoZero"/>
        <c:crossBetween val="between"/>
        <c:dispUnits>
          <c:builtInUnit val="thousan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667632267800573"/>
          <c:y val="3.376399037194557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Sheet5!$C$2</c:f>
              <c:strCache>
                <c:ptCount val="1"/>
                <c:pt idx="0">
                  <c:v>U.S. Market Share</c:v>
                </c:pt>
              </c:strCache>
            </c:strRef>
          </c:tx>
          <c:spPr>
            <a:solidFill>
              <a:schemeClr val="accent1"/>
            </a:solidFill>
            <a:ln>
              <a:noFill/>
            </a:ln>
            <a:effectLst/>
          </c:spPr>
          <c:invertIfNegative val="0"/>
          <c:cat>
            <c:strRef>
              <c:f>Sheet5!$B$3:$B$8</c:f>
              <c:strCache>
                <c:ptCount val="6"/>
                <c:pt idx="0">
                  <c:v>2016</c:v>
                </c:pt>
                <c:pt idx="1">
                  <c:v>2017</c:v>
                </c:pt>
                <c:pt idx="2">
                  <c:v>2018</c:v>
                </c:pt>
                <c:pt idx="4">
                  <c:v>Q1-3 2018</c:v>
                </c:pt>
                <c:pt idx="5">
                  <c:v>Q1-3 2019</c:v>
                </c:pt>
              </c:strCache>
            </c:strRef>
          </c:cat>
          <c:val>
            <c:numRef>
              <c:f>Sheet5!$C$3:$C$8</c:f>
              <c:numCache>
                <c:formatCode>0.0</c:formatCode>
                <c:ptCount val="6"/>
                <c:pt idx="0">
                  <c:v>82.3</c:v>
                </c:pt>
                <c:pt idx="1">
                  <c:v>79.900000000000006</c:v>
                </c:pt>
                <c:pt idx="2">
                  <c:v>76.599999999999994</c:v>
                </c:pt>
                <c:pt idx="4">
                  <c:v>77.7</c:v>
                </c:pt>
                <c:pt idx="5">
                  <c:v>78.599999999999994</c:v>
                </c:pt>
              </c:numCache>
            </c:numRef>
          </c:val>
          <c:extLst>
            <c:ext xmlns:c16="http://schemas.microsoft.com/office/drawing/2014/chart" uri="{C3380CC4-5D6E-409C-BE32-E72D297353CC}">
              <c16:uniqueId val="{00000000-E17D-4AFF-9FEC-8798CE307179}"/>
            </c:ext>
          </c:extLst>
        </c:ser>
        <c:dLbls>
          <c:showLegendKey val="0"/>
          <c:showVal val="0"/>
          <c:showCatName val="0"/>
          <c:showSerName val="0"/>
          <c:showPercent val="0"/>
          <c:showBubbleSize val="0"/>
        </c:dLbls>
        <c:gapWidth val="125"/>
        <c:overlap val="-27"/>
        <c:axId val="1215694591"/>
        <c:axId val="1266203455"/>
      </c:barChart>
      <c:catAx>
        <c:axId val="121569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6203455"/>
        <c:crosses val="autoZero"/>
        <c:auto val="1"/>
        <c:lblAlgn val="ctr"/>
        <c:lblOffset val="100"/>
        <c:noMultiLvlLbl val="0"/>
      </c:catAx>
      <c:valAx>
        <c:axId val="126620345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15694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Sheet5!$D$2</c:f>
              <c:strCache>
                <c:ptCount val="1"/>
                <c:pt idx="0">
                  <c:v>Chinese Market Share</c:v>
                </c:pt>
              </c:strCache>
            </c:strRef>
          </c:tx>
          <c:spPr>
            <a:solidFill>
              <a:schemeClr val="accent4"/>
            </a:solidFill>
            <a:ln>
              <a:noFill/>
            </a:ln>
            <a:effectLst/>
          </c:spPr>
          <c:invertIfNegative val="0"/>
          <c:cat>
            <c:strRef>
              <c:f>Sheet5!$B$3:$B$8</c:f>
              <c:strCache>
                <c:ptCount val="6"/>
                <c:pt idx="0">
                  <c:v>2016</c:v>
                </c:pt>
                <c:pt idx="1">
                  <c:v>2017</c:v>
                </c:pt>
                <c:pt idx="2">
                  <c:v>2018</c:v>
                </c:pt>
                <c:pt idx="4">
                  <c:v>Q1-3 2018</c:v>
                </c:pt>
                <c:pt idx="5">
                  <c:v>Q1-3 2019</c:v>
                </c:pt>
              </c:strCache>
            </c:strRef>
          </c:cat>
          <c:val>
            <c:numRef>
              <c:f>Sheet5!$D$3:$D$8</c:f>
              <c:numCache>
                <c:formatCode>0.0</c:formatCode>
                <c:ptCount val="6"/>
                <c:pt idx="0">
                  <c:v>12.2</c:v>
                </c:pt>
                <c:pt idx="1">
                  <c:v>14</c:v>
                </c:pt>
                <c:pt idx="2">
                  <c:v>16.8</c:v>
                </c:pt>
                <c:pt idx="4">
                  <c:v>15.6</c:v>
                </c:pt>
                <c:pt idx="5">
                  <c:v>14</c:v>
                </c:pt>
              </c:numCache>
            </c:numRef>
          </c:val>
          <c:extLst>
            <c:ext xmlns:c16="http://schemas.microsoft.com/office/drawing/2014/chart" uri="{C3380CC4-5D6E-409C-BE32-E72D297353CC}">
              <c16:uniqueId val="{00000000-7B1A-40A8-AD73-D200C9ADB35C}"/>
            </c:ext>
          </c:extLst>
        </c:ser>
        <c:dLbls>
          <c:showLegendKey val="0"/>
          <c:showVal val="0"/>
          <c:showCatName val="0"/>
          <c:showSerName val="0"/>
          <c:showPercent val="0"/>
          <c:showBubbleSize val="0"/>
        </c:dLbls>
        <c:gapWidth val="125"/>
        <c:overlap val="-27"/>
        <c:axId val="1215694591"/>
        <c:axId val="1266203455"/>
      </c:barChart>
      <c:catAx>
        <c:axId val="1215694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66203455"/>
        <c:crosses val="autoZero"/>
        <c:auto val="1"/>
        <c:lblAlgn val="ctr"/>
        <c:lblOffset val="100"/>
        <c:noMultiLvlLbl val="0"/>
      </c:catAx>
      <c:valAx>
        <c:axId val="1266203455"/>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2156945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Price Comparisons</c:v>
                </c:pt>
              </c:strCache>
            </c:strRef>
          </c:tx>
          <c:explosion val="4"/>
          <c:dPt>
            <c:idx val="0"/>
            <c:bubble3D val="0"/>
            <c:explosion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2-2669-4500-9649-E43471CFDE2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669-4500-9649-E43471CFDE29}"/>
              </c:ext>
            </c:extLst>
          </c:dPt>
          <c:dLbls>
            <c:dLbl>
              <c:idx val="0"/>
              <c:layout>
                <c:manualLayout>
                  <c:x val="0.29769723637486489"/>
                  <c:y val="1.787748963652095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fld id="{0217A02F-0849-4D31-B82D-DF93DA61F11D}" type="CATEGORYNAME">
                      <a:rPr lang="en-US" sz="1600"/>
                      <a:pPr>
                        <a:defRPr sz="1600"/>
                      </a:pPr>
                      <a:t>[CATEGORY NAME]</a:t>
                    </a:fld>
                    <a:r>
                      <a:rPr lang="en-US" sz="1600" baseline="0" dirty="0"/>
                      <a:t>
</a:t>
                    </a:r>
                    <a:fld id="{B720500E-C76C-450F-9753-D2ABB434293A}" type="PERCENTAGE">
                      <a:rPr lang="en-US" sz="1600" baseline="0" smtClean="0"/>
                      <a:pPr>
                        <a:defRPr sz="1600"/>
                      </a:pPr>
                      <a:t>[PERCENTAGE]</a:t>
                    </a:fld>
                    <a:r>
                      <a:rPr lang="en-US" sz="1600" baseline="0" dirty="0"/>
                      <a:t> of comparisons</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2569843291647358"/>
                      <c:h val="0.15556364502137041"/>
                    </c:manualLayout>
                  </c15:layout>
                  <c15:dlblFieldTable/>
                  <c15:showDataLabelsRange val="0"/>
                </c:ext>
                <c:ext xmlns:c16="http://schemas.microsoft.com/office/drawing/2014/chart" uri="{C3380CC4-5D6E-409C-BE32-E72D297353CC}">
                  <c16:uniqueId val="{00000002-2669-4500-9649-E43471CFDE29}"/>
                </c:ext>
              </c:extLst>
            </c:dLbl>
            <c:dLbl>
              <c:idx val="1"/>
              <c:delete val="1"/>
              <c:extLst>
                <c:ext xmlns:c15="http://schemas.microsoft.com/office/drawing/2012/chart" uri="{CE6537A1-D6FC-4f65-9D91-7224C49458BB}"/>
                <c:ext xmlns:c16="http://schemas.microsoft.com/office/drawing/2014/chart" uri="{C3380CC4-5D6E-409C-BE32-E72D297353CC}">
                  <c16:uniqueId val="{00000003-2669-4500-9649-E43471CFDE2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Underselling</c:v>
                </c:pt>
                <c:pt idx="1">
                  <c:v>Overselling</c:v>
                </c:pt>
              </c:strCache>
            </c:strRef>
          </c:cat>
          <c:val>
            <c:numRef>
              <c:f>Sheet1!$B$2:$B$3</c:f>
              <c:numCache>
                <c:formatCode>General</c:formatCode>
                <c:ptCount val="2"/>
                <c:pt idx="0">
                  <c:v>115</c:v>
                </c:pt>
                <c:pt idx="1">
                  <c:v>5</c:v>
                </c:pt>
              </c:numCache>
            </c:numRef>
          </c:val>
          <c:extLst>
            <c:ext xmlns:c16="http://schemas.microsoft.com/office/drawing/2014/chart" uri="{C3380CC4-5D6E-409C-BE32-E72D297353CC}">
              <c16:uniqueId val="{00000000-2669-4500-9649-E43471CFDE29}"/>
            </c:ext>
          </c:extLst>
        </c:ser>
        <c:dLbls>
          <c:dLblPos val="inEnd"/>
          <c:showLegendKey val="0"/>
          <c:showVal val="0"/>
          <c:showCatName val="0"/>
          <c:showSerName val="0"/>
          <c:showPercent val="1"/>
          <c:showBubbleSize val="0"/>
          <c:showLeaderLines val="1"/>
        </c:dLbls>
        <c:firstSliceAng val="12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Sheet6!$B$2</c:f>
              <c:strCache>
                <c:ptCount val="1"/>
                <c:pt idx="0">
                  <c:v>U.S. importers' ending inventories from China (quantity in full units)</c:v>
                </c:pt>
              </c:strCache>
            </c:strRef>
          </c:tx>
          <c:spPr>
            <a:solidFill>
              <a:schemeClr val="accent4"/>
            </a:solidFill>
            <a:ln>
              <a:noFill/>
            </a:ln>
            <a:effectLst/>
          </c:spPr>
          <c:invertIfNegative val="0"/>
          <c:cat>
            <c:strRef>
              <c:f>Sheet6!$C$1:$H$1</c:f>
              <c:strCache>
                <c:ptCount val="6"/>
                <c:pt idx="0">
                  <c:v>2016</c:v>
                </c:pt>
                <c:pt idx="1">
                  <c:v>2017</c:v>
                </c:pt>
                <c:pt idx="2">
                  <c:v>2018</c:v>
                </c:pt>
                <c:pt idx="4">
                  <c:v>Jan-Sept 2018</c:v>
                </c:pt>
                <c:pt idx="5">
                  <c:v>Jan-Sept 2019</c:v>
                </c:pt>
              </c:strCache>
            </c:strRef>
          </c:cat>
          <c:val>
            <c:numRef>
              <c:f>Sheet6!$C$2:$H$2</c:f>
              <c:numCache>
                <c:formatCode>#,##0</c:formatCode>
                <c:ptCount val="6"/>
                <c:pt idx="0">
                  <c:v>3736881</c:v>
                </c:pt>
                <c:pt idx="1">
                  <c:v>3912426</c:v>
                </c:pt>
                <c:pt idx="2">
                  <c:v>4893286</c:v>
                </c:pt>
                <c:pt idx="4">
                  <c:v>4565364</c:v>
                </c:pt>
                <c:pt idx="5">
                  <c:v>5012301</c:v>
                </c:pt>
              </c:numCache>
            </c:numRef>
          </c:val>
          <c:extLst>
            <c:ext xmlns:c16="http://schemas.microsoft.com/office/drawing/2014/chart" uri="{C3380CC4-5D6E-409C-BE32-E72D297353CC}">
              <c16:uniqueId val="{00000000-C1CD-488A-95C9-21BC86A4CAB0}"/>
            </c:ext>
          </c:extLst>
        </c:ser>
        <c:dLbls>
          <c:showLegendKey val="0"/>
          <c:showVal val="0"/>
          <c:showCatName val="0"/>
          <c:showSerName val="0"/>
          <c:showPercent val="0"/>
          <c:showBubbleSize val="0"/>
        </c:dLbls>
        <c:gapWidth val="129"/>
        <c:axId val="379940127"/>
        <c:axId val="372146879"/>
      </c:barChart>
      <c:lineChart>
        <c:grouping val="standard"/>
        <c:varyColors val="0"/>
        <c:ser>
          <c:idx val="1"/>
          <c:order val="1"/>
          <c:tx>
            <c:strRef>
              <c:f>Sheet6!$B$3</c:f>
              <c:strCache>
                <c:ptCount val="1"/>
                <c:pt idx="0">
                  <c:v>U.S. imports from China (quantity of full units)</c:v>
                </c:pt>
              </c:strCache>
            </c:strRef>
          </c:tx>
          <c:spPr>
            <a:ln w="63500" cap="rnd">
              <a:solidFill>
                <a:schemeClr val="tx1"/>
              </a:solidFill>
              <a:round/>
            </a:ln>
            <a:effectLst/>
          </c:spPr>
          <c:marker>
            <c:symbol val="circle"/>
            <c:size val="10"/>
            <c:spPr>
              <a:solidFill>
                <a:schemeClr val="tx1"/>
              </a:solidFill>
              <a:ln w="25400">
                <a:solidFill>
                  <a:schemeClr val="tx1"/>
                </a:solidFill>
              </a:ln>
              <a:effectLst/>
            </c:spPr>
          </c:marker>
          <c:cat>
            <c:strRef>
              <c:f>Sheet6!$C$1:$H$1</c:f>
              <c:strCache>
                <c:ptCount val="6"/>
                <c:pt idx="0">
                  <c:v>2016</c:v>
                </c:pt>
                <c:pt idx="1">
                  <c:v>2017</c:v>
                </c:pt>
                <c:pt idx="2">
                  <c:v>2018</c:v>
                </c:pt>
                <c:pt idx="4">
                  <c:v>Jan-Sept 2018</c:v>
                </c:pt>
                <c:pt idx="5">
                  <c:v>Jan-Sept 2019</c:v>
                </c:pt>
              </c:strCache>
            </c:strRef>
          </c:cat>
          <c:val>
            <c:numRef>
              <c:f>Sheet6!$C$3:$H$3</c:f>
              <c:numCache>
                <c:formatCode>#,##0</c:formatCode>
                <c:ptCount val="6"/>
                <c:pt idx="0">
                  <c:v>14767713</c:v>
                </c:pt>
                <c:pt idx="1">
                  <c:v>17389378</c:v>
                </c:pt>
                <c:pt idx="2">
                  <c:v>21601637</c:v>
                </c:pt>
                <c:pt idx="4">
                  <c:v>15370751</c:v>
                </c:pt>
                <c:pt idx="5">
                  <c:v>14638054</c:v>
                </c:pt>
              </c:numCache>
            </c:numRef>
          </c:val>
          <c:smooth val="0"/>
          <c:extLst>
            <c:ext xmlns:c16="http://schemas.microsoft.com/office/drawing/2014/chart" uri="{C3380CC4-5D6E-409C-BE32-E72D297353CC}">
              <c16:uniqueId val="{00000001-C1CD-488A-95C9-21BC86A4CAB0}"/>
            </c:ext>
          </c:extLst>
        </c:ser>
        <c:dLbls>
          <c:showLegendKey val="0"/>
          <c:showVal val="0"/>
          <c:showCatName val="0"/>
          <c:showSerName val="0"/>
          <c:showPercent val="0"/>
          <c:showBubbleSize val="0"/>
        </c:dLbls>
        <c:marker val="1"/>
        <c:smooth val="0"/>
        <c:axId val="379942127"/>
        <c:axId val="372152703"/>
      </c:lineChart>
      <c:valAx>
        <c:axId val="372152703"/>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9942127"/>
        <c:crosses val="max"/>
        <c:crossBetween val="between"/>
        <c:dispUnits>
          <c:builtInUnit val="millions"/>
          <c:dispUnitsLbl>
            <c:layout>
              <c:manualLayout>
                <c:xMode val="edge"/>
                <c:yMode val="edge"/>
                <c:x val="0.96410796059205428"/>
                <c:y val="0.34035155595958488"/>
              </c:manualLayout>
            </c:layout>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Millions of full units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ispUnitsLbl>
        </c:dispUnits>
      </c:valAx>
      <c:catAx>
        <c:axId val="379942127"/>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2152703"/>
        <c:crosses val="autoZero"/>
        <c:auto val="1"/>
        <c:lblAlgn val="ctr"/>
        <c:lblOffset val="100"/>
        <c:noMultiLvlLbl val="0"/>
      </c:catAx>
      <c:valAx>
        <c:axId val="372146879"/>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79940127"/>
        <c:crosses val="autoZero"/>
        <c:crossBetween val="between"/>
        <c:dispUnits>
          <c:builtInUnit val="millions"/>
          <c:dispUnitsLbl>
            <c:layout>
              <c:manualLayout>
                <c:xMode val="edge"/>
                <c:yMode val="edge"/>
                <c:x val="1.3835940745976494E-2"/>
                <c:y val="0.34635839145459069"/>
              </c:manualLayout>
            </c:layout>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Millions of full units</a:t>
                  </a:r>
                </a:p>
              </c:rich>
            </c:tx>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ispUnitsLbl>
        </c:dispUnits>
      </c:valAx>
      <c:catAx>
        <c:axId val="379940127"/>
        <c:scaling>
          <c:orientation val="minMax"/>
        </c:scaling>
        <c:delete val="1"/>
        <c:axPos val="b"/>
        <c:numFmt formatCode="General" sourceLinked="1"/>
        <c:majorTickMark val="out"/>
        <c:minorTickMark val="none"/>
        <c:tickLblPos val="nextTo"/>
        <c:crossAx val="37214687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Sheet1!$B$5</c:f>
              <c:strCache>
                <c:ptCount val="1"/>
                <c:pt idx="0">
                  <c:v>China</c:v>
                </c:pt>
              </c:strCache>
            </c:strRef>
          </c:tx>
          <c:spPr>
            <a:ln w="50800" cap="rnd">
              <a:solidFill>
                <a:schemeClr val="accent4"/>
              </a:solidFill>
              <a:round/>
            </a:ln>
            <a:effectLst/>
          </c:spPr>
          <c:marker>
            <c:symbol val="none"/>
          </c:marker>
          <c:cat>
            <c:numRef>
              <c:f>Sheet1!$A$6:$A$29</c:f>
              <c:numCache>
                <c:formatCode>mmm\-yy</c:formatCode>
                <c:ptCount val="2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numCache>
            </c:numRef>
          </c:cat>
          <c:val>
            <c:numRef>
              <c:f>Sheet1!$B$6:$B$29</c:f>
              <c:numCache>
                <c:formatCode>_(* #,##0_);_(* \(#,##0\);_(* "-"??_);_(@_)</c:formatCode>
                <c:ptCount val="24"/>
                <c:pt idx="0">
                  <c:v>109582769</c:v>
                </c:pt>
                <c:pt idx="1">
                  <c:v>102200155</c:v>
                </c:pt>
                <c:pt idx="2">
                  <c:v>80900878</c:v>
                </c:pt>
                <c:pt idx="3">
                  <c:v>69172335</c:v>
                </c:pt>
                <c:pt idx="4">
                  <c:v>107127196</c:v>
                </c:pt>
                <c:pt idx="5">
                  <c:v>117624380</c:v>
                </c:pt>
                <c:pt idx="6">
                  <c:v>113618668</c:v>
                </c:pt>
                <c:pt idx="7">
                  <c:v>115032892</c:v>
                </c:pt>
                <c:pt idx="8">
                  <c:v>106680129</c:v>
                </c:pt>
                <c:pt idx="9">
                  <c:v>120677692</c:v>
                </c:pt>
                <c:pt idx="10">
                  <c:v>115759467</c:v>
                </c:pt>
                <c:pt idx="11">
                  <c:v>155083060</c:v>
                </c:pt>
                <c:pt idx="12">
                  <c:v>109942032</c:v>
                </c:pt>
                <c:pt idx="13">
                  <c:v>84479769</c:v>
                </c:pt>
                <c:pt idx="14">
                  <c:v>59864904</c:v>
                </c:pt>
                <c:pt idx="15">
                  <c:v>82736556</c:v>
                </c:pt>
                <c:pt idx="16">
                  <c:v>121073030</c:v>
                </c:pt>
                <c:pt idx="17">
                  <c:v>79035902</c:v>
                </c:pt>
                <c:pt idx="18">
                  <c:v>106878534</c:v>
                </c:pt>
                <c:pt idx="19">
                  <c:v>45336086</c:v>
                </c:pt>
                <c:pt idx="20">
                  <c:v>36897382</c:v>
                </c:pt>
                <c:pt idx="21">
                  <c:v>14978059</c:v>
                </c:pt>
                <c:pt idx="22">
                  <c:v>6109700</c:v>
                </c:pt>
                <c:pt idx="23">
                  <c:v>5218631</c:v>
                </c:pt>
              </c:numCache>
            </c:numRef>
          </c:val>
          <c:smooth val="0"/>
          <c:extLst>
            <c:ext xmlns:c16="http://schemas.microsoft.com/office/drawing/2014/chart" uri="{C3380CC4-5D6E-409C-BE32-E72D297353CC}">
              <c16:uniqueId val="{00000000-C01B-44C4-82B9-8E08AFF562B7}"/>
            </c:ext>
          </c:extLst>
        </c:ser>
        <c:ser>
          <c:idx val="1"/>
          <c:order val="1"/>
          <c:tx>
            <c:strRef>
              <c:f>Sheet1!$C$5</c:f>
              <c:strCache>
                <c:ptCount val="1"/>
                <c:pt idx="0">
                  <c:v>ROW</c:v>
                </c:pt>
              </c:strCache>
            </c:strRef>
          </c:tx>
          <c:spPr>
            <a:ln w="50800" cap="rnd">
              <a:solidFill>
                <a:schemeClr val="accent2"/>
              </a:solidFill>
              <a:round/>
            </a:ln>
            <a:effectLst/>
          </c:spPr>
          <c:marker>
            <c:symbol val="none"/>
          </c:marker>
          <c:cat>
            <c:numRef>
              <c:f>Sheet1!$A$6:$A$29</c:f>
              <c:numCache>
                <c:formatCode>mmm\-yy</c:formatCode>
                <c:ptCount val="24"/>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numCache>
            </c:numRef>
          </c:cat>
          <c:val>
            <c:numRef>
              <c:f>Sheet1!$C$6:$C$29</c:f>
              <c:numCache>
                <c:formatCode>_(* #,##0_);_(* \(#,##0\);_(* "-"??_);_(@_)</c:formatCode>
                <c:ptCount val="24"/>
                <c:pt idx="0">
                  <c:v>40181077</c:v>
                </c:pt>
                <c:pt idx="1">
                  <c:v>40640999</c:v>
                </c:pt>
                <c:pt idx="2">
                  <c:v>42090473</c:v>
                </c:pt>
                <c:pt idx="3">
                  <c:v>45383979</c:v>
                </c:pt>
                <c:pt idx="4">
                  <c:v>45831455</c:v>
                </c:pt>
                <c:pt idx="5">
                  <c:v>45074590</c:v>
                </c:pt>
                <c:pt idx="6">
                  <c:v>43527758</c:v>
                </c:pt>
                <c:pt idx="7">
                  <c:v>44271779</c:v>
                </c:pt>
                <c:pt idx="8">
                  <c:v>38993317</c:v>
                </c:pt>
                <c:pt idx="9">
                  <c:v>45385853</c:v>
                </c:pt>
                <c:pt idx="10">
                  <c:v>42010603</c:v>
                </c:pt>
                <c:pt idx="11">
                  <c:v>40340387</c:v>
                </c:pt>
                <c:pt idx="12">
                  <c:v>40936939</c:v>
                </c:pt>
                <c:pt idx="13">
                  <c:v>35288626</c:v>
                </c:pt>
                <c:pt idx="14">
                  <c:v>42682028</c:v>
                </c:pt>
                <c:pt idx="15">
                  <c:v>44740555</c:v>
                </c:pt>
                <c:pt idx="16">
                  <c:v>43235598</c:v>
                </c:pt>
                <c:pt idx="17">
                  <c:v>48787109</c:v>
                </c:pt>
                <c:pt idx="18">
                  <c:v>51980019</c:v>
                </c:pt>
                <c:pt idx="19">
                  <c:v>51944172</c:v>
                </c:pt>
                <c:pt idx="20">
                  <c:v>57964998</c:v>
                </c:pt>
                <c:pt idx="21">
                  <c:v>69891733</c:v>
                </c:pt>
                <c:pt idx="22">
                  <c:v>71241728</c:v>
                </c:pt>
                <c:pt idx="23">
                  <c:v>84030824</c:v>
                </c:pt>
              </c:numCache>
            </c:numRef>
          </c:val>
          <c:smooth val="0"/>
          <c:extLst>
            <c:ext xmlns:c16="http://schemas.microsoft.com/office/drawing/2014/chart" uri="{C3380CC4-5D6E-409C-BE32-E72D297353CC}">
              <c16:uniqueId val="{00000001-C01B-44C4-82B9-8E08AFF562B7}"/>
            </c:ext>
          </c:extLst>
        </c:ser>
        <c:dLbls>
          <c:showLegendKey val="0"/>
          <c:showVal val="0"/>
          <c:showCatName val="0"/>
          <c:showSerName val="0"/>
          <c:showPercent val="0"/>
          <c:showBubbleSize val="0"/>
        </c:dLbls>
        <c:smooth val="0"/>
        <c:axId val="655597135"/>
        <c:axId val="610698015"/>
      </c:lineChart>
      <c:dateAx>
        <c:axId val="65559713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10698015"/>
        <c:crosses val="autoZero"/>
        <c:auto val="1"/>
        <c:lblOffset val="100"/>
        <c:baseTimeUnit val="months"/>
      </c:dateAx>
      <c:valAx>
        <c:axId val="610698015"/>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5597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0E95DA-6BA5-449A-8F63-AAC3EA6BF942}" type="datetimeFigureOut">
              <a:rPr lang="en-US" smtClean="0"/>
              <a:t>3/2/2020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76E6B6-A106-4DB8-8E0B-2ADCEC954A60}" type="slidenum">
              <a:rPr lang="en-US" smtClean="0"/>
              <a:t>‹#›</a:t>
            </a:fld>
            <a:endParaRPr lang="en-US"/>
          </a:p>
        </p:txBody>
      </p:sp>
    </p:spTree>
    <p:extLst>
      <p:ext uri="{BB962C8B-B14F-4D97-AF65-F5344CB8AC3E}">
        <p14:creationId xmlns:p14="http://schemas.microsoft.com/office/powerpoint/2010/main" val="328292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1</a:t>
            </a:fld>
            <a:endParaRPr lang="en-US"/>
          </a:p>
        </p:txBody>
      </p:sp>
    </p:spTree>
    <p:extLst>
      <p:ext uri="{BB962C8B-B14F-4D97-AF65-F5344CB8AC3E}">
        <p14:creationId xmlns:p14="http://schemas.microsoft.com/office/powerpoint/2010/main" val="213925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10</a:t>
            </a:fld>
            <a:endParaRPr lang="en-US" dirty="0"/>
          </a:p>
        </p:txBody>
      </p:sp>
    </p:spTree>
    <p:extLst>
      <p:ext uri="{BB962C8B-B14F-4D97-AF65-F5344CB8AC3E}">
        <p14:creationId xmlns:p14="http://schemas.microsoft.com/office/powerpoint/2010/main" val="1709156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Their website has more than 100 photos of various cabinet installations and also features photos of their multiple integrated manufacturing operations in China.</a:t>
            </a:r>
          </a:p>
        </p:txBody>
      </p:sp>
      <p:sp>
        <p:nvSpPr>
          <p:cNvPr id="4" name="Slide Number Placeholder 3"/>
          <p:cNvSpPr>
            <a:spLocks noGrp="1"/>
          </p:cNvSpPr>
          <p:nvPr>
            <p:ph type="sldNum" sz="quarter" idx="5"/>
          </p:nvPr>
        </p:nvSpPr>
        <p:spPr/>
        <p:txBody>
          <a:bodyPr/>
          <a:lstStyle/>
          <a:p>
            <a:fld id="{D4C93819-C71F-4416-B729-1F4BD2D272B0}" type="slidenum">
              <a:rPr lang="en-US" smtClean="0"/>
              <a:t>11</a:t>
            </a:fld>
            <a:endParaRPr lang="en-US" dirty="0"/>
          </a:p>
        </p:txBody>
      </p:sp>
    </p:spTree>
    <p:extLst>
      <p:ext uri="{BB962C8B-B14F-4D97-AF65-F5344CB8AC3E}">
        <p14:creationId xmlns:p14="http://schemas.microsoft.com/office/powerpoint/2010/main" val="7453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Goldenhome</a:t>
            </a:r>
            <a:r>
              <a:rPr lang="en-US" dirty="0"/>
              <a:t> says:  “The North American market is a major international market </a:t>
            </a:r>
            <a:r>
              <a:rPr lang="en-US" dirty="0" err="1"/>
              <a:t>Goldenhome</a:t>
            </a:r>
            <a:r>
              <a:rPr lang="en-US" dirty="0"/>
              <a:t> has particularly focused in recent years.  America is now a crucial country for the global strategic layout of </a:t>
            </a:r>
            <a:r>
              <a:rPr lang="en-US" dirty="0" err="1"/>
              <a:t>Goldenhome</a:t>
            </a:r>
            <a:r>
              <a:rPr lang="en-US" dirty="0"/>
              <a:t>.   </a:t>
            </a:r>
          </a:p>
        </p:txBody>
      </p:sp>
      <p:sp>
        <p:nvSpPr>
          <p:cNvPr id="4" name="Slide Number Placeholder 3"/>
          <p:cNvSpPr>
            <a:spLocks noGrp="1"/>
          </p:cNvSpPr>
          <p:nvPr>
            <p:ph type="sldNum" sz="quarter" idx="5"/>
          </p:nvPr>
        </p:nvSpPr>
        <p:spPr/>
        <p:txBody>
          <a:bodyPr/>
          <a:lstStyle/>
          <a:p>
            <a:fld id="{D4C93819-C71F-4416-B729-1F4BD2D272B0}" type="slidenum">
              <a:rPr lang="en-US" smtClean="0"/>
              <a:t>12</a:t>
            </a:fld>
            <a:endParaRPr lang="en-US" dirty="0"/>
          </a:p>
        </p:txBody>
      </p:sp>
    </p:spTree>
    <p:extLst>
      <p:ext uri="{BB962C8B-B14F-4D97-AF65-F5344CB8AC3E}">
        <p14:creationId xmlns:p14="http://schemas.microsoft.com/office/powerpoint/2010/main" val="2144631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Same Day Cabinets, just off 95 in Springfield – some of you may have passed it on your way to work today.</a:t>
            </a:r>
          </a:p>
        </p:txBody>
      </p:sp>
      <p:sp>
        <p:nvSpPr>
          <p:cNvPr id="4" name="Slide Number Placeholder 3"/>
          <p:cNvSpPr>
            <a:spLocks noGrp="1"/>
          </p:cNvSpPr>
          <p:nvPr>
            <p:ph type="sldNum" sz="quarter" idx="5"/>
          </p:nvPr>
        </p:nvSpPr>
        <p:spPr/>
        <p:txBody>
          <a:bodyPr/>
          <a:lstStyle/>
          <a:p>
            <a:fld id="{D4C93819-C71F-4416-B729-1F4BD2D272B0}" type="slidenum">
              <a:rPr lang="en-US" smtClean="0"/>
              <a:t>13</a:t>
            </a:fld>
            <a:endParaRPr lang="en-US" dirty="0"/>
          </a:p>
        </p:txBody>
      </p:sp>
    </p:spTree>
    <p:extLst>
      <p:ext uri="{BB962C8B-B14F-4D97-AF65-F5344CB8AC3E}">
        <p14:creationId xmlns:p14="http://schemas.microsoft.com/office/powerpoint/2010/main" val="228324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picture of the outside of the store – which also mentions </a:t>
            </a:r>
            <a:r>
              <a:rPr lang="en-US" dirty="0" err="1"/>
              <a:t>Ecowood</a:t>
            </a:r>
            <a:r>
              <a:rPr lang="en-US" dirty="0"/>
              <a:t> Cabinetry</a:t>
            </a:r>
          </a:p>
        </p:txBody>
      </p:sp>
      <p:sp>
        <p:nvSpPr>
          <p:cNvPr id="4" name="Slide Number Placeholder 3"/>
          <p:cNvSpPr>
            <a:spLocks noGrp="1"/>
          </p:cNvSpPr>
          <p:nvPr>
            <p:ph type="sldNum" sz="quarter" idx="5"/>
          </p:nvPr>
        </p:nvSpPr>
        <p:spPr/>
        <p:txBody>
          <a:bodyPr/>
          <a:lstStyle/>
          <a:p>
            <a:fld id="{D4C93819-C71F-4416-B729-1F4BD2D272B0}" type="slidenum">
              <a:rPr lang="en-US" smtClean="0"/>
              <a:t>14</a:t>
            </a:fld>
            <a:endParaRPr lang="en-US" dirty="0"/>
          </a:p>
        </p:txBody>
      </p:sp>
    </p:spTree>
    <p:extLst>
      <p:ext uri="{BB962C8B-B14F-4D97-AF65-F5344CB8AC3E}">
        <p14:creationId xmlns:p14="http://schemas.microsoft.com/office/powerpoint/2010/main" val="3400406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is the KBIS booth for </a:t>
            </a:r>
            <a:r>
              <a:rPr lang="en-US" dirty="0" err="1"/>
              <a:t>Ecowood</a:t>
            </a:r>
            <a:r>
              <a:rPr lang="en-US" dirty="0"/>
              <a:t>.   A variety of styles and colors, and a very large American flag featuring prominently in its display.</a:t>
            </a:r>
          </a:p>
        </p:txBody>
      </p:sp>
      <p:sp>
        <p:nvSpPr>
          <p:cNvPr id="4" name="Slide Number Placeholder 3"/>
          <p:cNvSpPr>
            <a:spLocks noGrp="1"/>
          </p:cNvSpPr>
          <p:nvPr>
            <p:ph type="sldNum" sz="quarter" idx="5"/>
          </p:nvPr>
        </p:nvSpPr>
        <p:spPr/>
        <p:txBody>
          <a:bodyPr/>
          <a:lstStyle/>
          <a:p>
            <a:fld id="{D4C93819-C71F-4416-B729-1F4BD2D272B0}" type="slidenum">
              <a:rPr lang="en-US" smtClean="0"/>
              <a:t>15</a:t>
            </a:fld>
            <a:endParaRPr lang="en-US" dirty="0"/>
          </a:p>
        </p:txBody>
      </p:sp>
    </p:spTree>
    <p:extLst>
      <p:ext uri="{BB962C8B-B14F-4D97-AF65-F5344CB8AC3E}">
        <p14:creationId xmlns:p14="http://schemas.microsoft.com/office/powerpoint/2010/main" val="4011293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again –we asked the </a:t>
            </a:r>
            <a:r>
              <a:rPr lang="en-US" dirty="0" err="1"/>
              <a:t>Ecowood</a:t>
            </a:r>
            <a:r>
              <a:rPr lang="en-US" dirty="0"/>
              <a:t> people at the booth last year if their cabinets were made in America.   Oh no, they answered – they are all made in China.</a:t>
            </a:r>
          </a:p>
        </p:txBody>
      </p:sp>
      <p:sp>
        <p:nvSpPr>
          <p:cNvPr id="4" name="Slide Number Placeholder 3"/>
          <p:cNvSpPr>
            <a:spLocks noGrp="1"/>
          </p:cNvSpPr>
          <p:nvPr>
            <p:ph type="sldNum" sz="quarter" idx="5"/>
          </p:nvPr>
        </p:nvSpPr>
        <p:spPr/>
        <p:txBody>
          <a:bodyPr/>
          <a:lstStyle/>
          <a:p>
            <a:fld id="{D4C93819-C71F-4416-B729-1F4BD2D272B0}" type="slidenum">
              <a:rPr lang="en-US" smtClean="0"/>
              <a:t>16</a:t>
            </a:fld>
            <a:endParaRPr lang="en-US" dirty="0"/>
          </a:p>
        </p:txBody>
      </p:sp>
    </p:spTree>
    <p:extLst>
      <p:ext uri="{BB962C8B-B14F-4D97-AF65-F5344CB8AC3E}">
        <p14:creationId xmlns:p14="http://schemas.microsoft.com/office/powerpoint/2010/main" val="1649818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sure enough, while the product lines and styles all have American names – Cambridge, Lexington, Alexandria, Williamsburg, Springfield – what they are really selling is ready to assemble cabinets – dumped and subsidized – from China. </a:t>
            </a:r>
          </a:p>
          <a:p>
            <a:endParaRPr lang="en-US" dirty="0"/>
          </a:p>
          <a:p>
            <a:r>
              <a:rPr lang="en-US" dirty="0"/>
              <a:t>Notice the inventories</a:t>
            </a:r>
          </a:p>
          <a:p>
            <a:endParaRPr lang="en-US" dirty="0"/>
          </a:p>
          <a:p>
            <a:r>
              <a:rPr lang="en-US" dirty="0"/>
              <a:t>This is not just happening in Springfield and DC – but in hundreds of locations, large and small, across America.   And the business model is built on a foundation of dumped and subsidized pricing.</a:t>
            </a:r>
          </a:p>
          <a:p>
            <a:endParaRPr lang="en-US" dirty="0"/>
          </a:p>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17</a:t>
            </a:fld>
            <a:endParaRPr lang="en-US" dirty="0"/>
          </a:p>
        </p:txBody>
      </p:sp>
    </p:spTree>
    <p:extLst>
      <p:ext uri="{BB962C8B-B14F-4D97-AF65-F5344CB8AC3E}">
        <p14:creationId xmlns:p14="http://schemas.microsoft.com/office/powerpoint/2010/main" val="503015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18</a:t>
            </a:fld>
            <a:endParaRPr lang="en-US"/>
          </a:p>
        </p:txBody>
      </p:sp>
    </p:spTree>
    <p:extLst>
      <p:ext uri="{BB962C8B-B14F-4D97-AF65-F5344CB8AC3E}">
        <p14:creationId xmlns:p14="http://schemas.microsoft.com/office/powerpoint/2010/main" val="4221581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19</a:t>
            </a:fld>
            <a:endParaRPr lang="en-US"/>
          </a:p>
        </p:txBody>
      </p:sp>
    </p:spTree>
    <p:extLst>
      <p:ext uri="{BB962C8B-B14F-4D97-AF65-F5344CB8AC3E}">
        <p14:creationId xmlns:p14="http://schemas.microsoft.com/office/powerpoint/2010/main" val="646235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2</a:t>
            </a:fld>
            <a:endParaRPr lang="en-US" dirty="0"/>
          </a:p>
        </p:txBody>
      </p:sp>
    </p:spTree>
    <p:extLst>
      <p:ext uri="{BB962C8B-B14F-4D97-AF65-F5344CB8AC3E}">
        <p14:creationId xmlns:p14="http://schemas.microsoft.com/office/powerpoint/2010/main" val="2824761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20</a:t>
            </a:fld>
            <a:endParaRPr lang="en-US"/>
          </a:p>
        </p:txBody>
      </p:sp>
    </p:spTree>
    <p:extLst>
      <p:ext uri="{BB962C8B-B14F-4D97-AF65-F5344CB8AC3E}">
        <p14:creationId xmlns:p14="http://schemas.microsoft.com/office/powerpoint/2010/main" val="3150482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21</a:t>
            </a:fld>
            <a:endParaRPr lang="en-US"/>
          </a:p>
        </p:txBody>
      </p:sp>
    </p:spTree>
    <p:extLst>
      <p:ext uri="{BB962C8B-B14F-4D97-AF65-F5344CB8AC3E}">
        <p14:creationId xmlns:p14="http://schemas.microsoft.com/office/powerpoint/2010/main" val="1695978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22</a:t>
            </a:fld>
            <a:endParaRPr lang="en-US"/>
          </a:p>
        </p:txBody>
      </p:sp>
    </p:spTree>
    <p:extLst>
      <p:ext uri="{BB962C8B-B14F-4D97-AF65-F5344CB8AC3E}">
        <p14:creationId xmlns:p14="http://schemas.microsoft.com/office/powerpoint/2010/main" val="15795752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23</a:t>
            </a:fld>
            <a:endParaRPr lang="en-US"/>
          </a:p>
        </p:txBody>
      </p:sp>
    </p:spTree>
    <p:extLst>
      <p:ext uri="{BB962C8B-B14F-4D97-AF65-F5344CB8AC3E}">
        <p14:creationId xmlns:p14="http://schemas.microsoft.com/office/powerpoint/2010/main" val="2613828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CVD margins increased after additional preliminary subsidy findings</a:t>
            </a:r>
          </a:p>
          <a:p>
            <a:endParaRPr lang="en-US" dirty="0"/>
          </a:p>
        </p:txBody>
      </p:sp>
      <p:sp>
        <p:nvSpPr>
          <p:cNvPr id="4" name="Slide Number Placeholder 3"/>
          <p:cNvSpPr>
            <a:spLocks noGrp="1"/>
          </p:cNvSpPr>
          <p:nvPr>
            <p:ph type="sldNum" sz="quarter" idx="5"/>
          </p:nvPr>
        </p:nvSpPr>
        <p:spPr/>
        <p:txBody>
          <a:bodyPr/>
          <a:lstStyle/>
          <a:p>
            <a:fld id="{B076E6B6-A106-4DB8-8E0B-2ADCEC954A60}" type="slidenum">
              <a:rPr lang="en-US" smtClean="0"/>
              <a:t>24</a:t>
            </a:fld>
            <a:endParaRPr lang="en-US"/>
          </a:p>
        </p:txBody>
      </p:sp>
    </p:spTree>
    <p:extLst>
      <p:ext uri="{BB962C8B-B14F-4D97-AF65-F5344CB8AC3E}">
        <p14:creationId xmlns:p14="http://schemas.microsoft.com/office/powerpoint/2010/main" val="3448343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25</a:t>
            </a:fld>
            <a:endParaRPr lang="en-US" dirty="0"/>
          </a:p>
        </p:txBody>
      </p:sp>
    </p:spTree>
    <p:extLst>
      <p:ext uri="{BB962C8B-B14F-4D97-AF65-F5344CB8AC3E}">
        <p14:creationId xmlns:p14="http://schemas.microsoft.com/office/powerpoint/2010/main" val="42777227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93819-C71F-4416-B729-1F4BD2D272B0}" type="slidenum">
              <a:rPr lang="en-US" smtClean="0"/>
              <a:t>26</a:t>
            </a:fld>
            <a:endParaRPr lang="en-US" dirty="0"/>
          </a:p>
        </p:txBody>
      </p:sp>
    </p:spTree>
    <p:extLst>
      <p:ext uri="{BB962C8B-B14F-4D97-AF65-F5344CB8AC3E}">
        <p14:creationId xmlns:p14="http://schemas.microsoft.com/office/powerpoint/2010/main" val="3443062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27</a:t>
            </a:fld>
            <a:endParaRPr lang="en-US"/>
          </a:p>
        </p:txBody>
      </p:sp>
    </p:spTree>
    <p:extLst>
      <p:ext uri="{BB962C8B-B14F-4D97-AF65-F5344CB8AC3E}">
        <p14:creationId xmlns:p14="http://schemas.microsoft.com/office/powerpoint/2010/main" val="1995640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28</a:t>
            </a:fld>
            <a:endParaRPr lang="en-US"/>
          </a:p>
        </p:txBody>
      </p:sp>
    </p:spTree>
    <p:extLst>
      <p:ext uri="{BB962C8B-B14F-4D97-AF65-F5344CB8AC3E}">
        <p14:creationId xmlns:p14="http://schemas.microsoft.com/office/powerpoint/2010/main" val="6044031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29</a:t>
            </a:fld>
            <a:endParaRPr lang="en-US"/>
          </a:p>
        </p:txBody>
      </p:sp>
    </p:spTree>
    <p:extLst>
      <p:ext uri="{BB962C8B-B14F-4D97-AF65-F5344CB8AC3E}">
        <p14:creationId xmlns:p14="http://schemas.microsoft.com/office/powerpoint/2010/main" val="656027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93819-C71F-4416-B729-1F4BD2D272B0}" type="slidenum">
              <a:rPr lang="en-US" smtClean="0"/>
              <a:t>3</a:t>
            </a:fld>
            <a:endParaRPr lang="en-US" dirty="0"/>
          </a:p>
        </p:txBody>
      </p:sp>
    </p:spTree>
    <p:extLst>
      <p:ext uri="{BB962C8B-B14F-4D97-AF65-F5344CB8AC3E}">
        <p14:creationId xmlns:p14="http://schemas.microsoft.com/office/powerpoint/2010/main" val="476238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4C93819-C71F-4416-B729-1F4BD2D272B0}" type="slidenum">
              <a:rPr lang="en-US" smtClean="0"/>
              <a:t>30</a:t>
            </a:fld>
            <a:endParaRPr lang="en-US" dirty="0"/>
          </a:p>
        </p:txBody>
      </p:sp>
    </p:spTree>
    <p:extLst>
      <p:ext uri="{BB962C8B-B14F-4D97-AF65-F5344CB8AC3E}">
        <p14:creationId xmlns:p14="http://schemas.microsoft.com/office/powerpoint/2010/main" val="14398308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31</a:t>
            </a:fld>
            <a:endParaRPr lang="en-US"/>
          </a:p>
        </p:txBody>
      </p:sp>
    </p:spTree>
    <p:extLst>
      <p:ext uri="{BB962C8B-B14F-4D97-AF65-F5344CB8AC3E}">
        <p14:creationId xmlns:p14="http://schemas.microsoft.com/office/powerpoint/2010/main" val="38271506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32</a:t>
            </a:fld>
            <a:endParaRPr lang="en-US" dirty="0"/>
          </a:p>
        </p:txBody>
      </p:sp>
    </p:spTree>
    <p:extLst>
      <p:ext uri="{BB962C8B-B14F-4D97-AF65-F5344CB8AC3E}">
        <p14:creationId xmlns:p14="http://schemas.microsoft.com/office/powerpoint/2010/main" val="3561696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33</a:t>
            </a:fld>
            <a:endParaRPr lang="en-US"/>
          </a:p>
        </p:txBody>
      </p:sp>
    </p:spTree>
    <p:extLst>
      <p:ext uri="{BB962C8B-B14F-4D97-AF65-F5344CB8AC3E}">
        <p14:creationId xmlns:p14="http://schemas.microsoft.com/office/powerpoint/2010/main" val="27839840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6E6B6-A106-4DB8-8E0B-2ADCEC954A60}" type="slidenum">
              <a:rPr lang="en-US" smtClean="0"/>
              <a:t>34</a:t>
            </a:fld>
            <a:endParaRPr lang="en-US"/>
          </a:p>
        </p:txBody>
      </p:sp>
    </p:spTree>
    <p:extLst>
      <p:ext uri="{BB962C8B-B14F-4D97-AF65-F5344CB8AC3E}">
        <p14:creationId xmlns:p14="http://schemas.microsoft.com/office/powerpoint/2010/main" val="2240849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35</a:t>
            </a:fld>
            <a:endParaRPr lang="en-US"/>
          </a:p>
        </p:txBody>
      </p:sp>
    </p:spTree>
    <p:extLst>
      <p:ext uri="{BB962C8B-B14F-4D97-AF65-F5344CB8AC3E}">
        <p14:creationId xmlns:p14="http://schemas.microsoft.com/office/powerpoint/2010/main" val="309408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36</a:t>
            </a:fld>
            <a:endParaRPr lang="en-US"/>
          </a:p>
        </p:txBody>
      </p:sp>
    </p:spTree>
    <p:extLst>
      <p:ext uri="{BB962C8B-B14F-4D97-AF65-F5344CB8AC3E}">
        <p14:creationId xmlns:p14="http://schemas.microsoft.com/office/powerpoint/2010/main" val="20326555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37</a:t>
            </a:fld>
            <a:endParaRPr lang="en-US"/>
          </a:p>
        </p:txBody>
      </p:sp>
    </p:spTree>
    <p:extLst>
      <p:ext uri="{BB962C8B-B14F-4D97-AF65-F5344CB8AC3E}">
        <p14:creationId xmlns:p14="http://schemas.microsoft.com/office/powerpoint/2010/main" val="2963973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Goldenhome</a:t>
            </a:r>
            <a:r>
              <a:rPr lang="en-US" dirty="0"/>
              <a:t> also is, as this sign says, “a world leading manufacturer in kitchen cabinetry industry</a:t>
            </a:r>
          </a:p>
          <a:p>
            <a:endParaRPr lang="en-US" dirty="0"/>
          </a:p>
          <a:p>
            <a:r>
              <a:rPr lang="en-US" dirty="0"/>
              <a:t>It began in 1999 and has more than 2000 franchise stores and dealerships worldwide.  In 2017, </a:t>
            </a:r>
            <a:r>
              <a:rPr lang="en-US" dirty="0" err="1"/>
              <a:t>Goldenhome</a:t>
            </a:r>
            <a:r>
              <a:rPr lang="en-US" dirty="0"/>
              <a:t> </a:t>
            </a:r>
            <a:r>
              <a:rPr lang="en-US" dirty="0" err="1"/>
              <a:t>ahd</a:t>
            </a:r>
            <a:r>
              <a:rPr lang="en-US" dirty="0"/>
              <a:t> grand openings for its warehouses on both US coasts – one in Los Angeles, and one in Cranbury, NJ</a:t>
            </a:r>
          </a:p>
        </p:txBody>
      </p:sp>
      <p:sp>
        <p:nvSpPr>
          <p:cNvPr id="4" name="Slide Number Placeholder 3"/>
          <p:cNvSpPr>
            <a:spLocks noGrp="1"/>
          </p:cNvSpPr>
          <p:nvPr>
            <p:ph type="sldNum" sz="quarter" idx="5"/>
          </p:nvPr>
        </p:nvSpPr>
        <p:spPr/>
        <p:txBody>
          <a:bodyPr/>
          <a:lstStyle/>
          <a:p>
            <a:fld id="{D4C93819-C71F-4416-B729-1F4BD2D272B0}" type="slidenum">
              <a:rPr lang="en-US" smtClean="0"/>
              <a:t>38</a:t>
            </a:fld>
            <a:endParaRPr lang="en-US" dirty="0"/>
          </a:p>
        </p:txBody>
      </p:sp>
    </p:spTree>
    <p:extLst>
      <p:ext uri="{BB962C8B-B14F-4D97-AF65-F5344CB8AC3E}">
        <p14:creationId xmlns:p14="http://schemas.microsoft.com/office/powerpoint/2010/main" val="37473712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Front and center in one of the exhibit halls was Panda – it was impossible to miss</a:t>
            </a:r>
          </a:p>
          <a:p>
            <a:endParaRPr lang="en-US" dirty="0"/>
          </a:p>
          <a:p>
            <a:r>
              <a:rPr lang="en-US" dirty="0"/>
              <a:t>Panda was established in the 1980s in China, and in the US in 2000.   In 2008, Panda franchised the Panda Kitchen and Bath concept.   They are all over the DC metro area, with at least 27 store locations and 500,000 square feet of warehouse space</a:t>
            </a:r>
          </a:p>
        </p:txBody>
      </p:sp>
      <p:sp>
        <p:nvSpPr>
          <p:cNvPr id="4" name="Slide Number Placeholder 3"/>
          <p:cNvSpPr>
            <a:spLocks noGrp="1"/>
          </p:cNvSpPr>
          <p:nvPr>
            <p:ph type="sldNum" sz="quarter" idx="5"/>
          </p:nvPr>
        </p:nvSpPr>
        <p:spPr/>
        <p:txBody>
          <a:bodyPr/>
          <a:lstStyle/>
          <a:p>
            <a:fld id="{D4C93819-C71F-4416-B729-1F4BD2D272B0}" type="slidenum">
              <a:rPr lang="en-US" smtClean="0"/>
              <a:t>39</a:t>
            </a:fld>
            <a:endParaRPr lang="en-US" dirty="0"/>
          </a:p>
        </p:txBody>
      </p:sp>
    </p:spTree>
    <p:extLst>
      <p:ext uri="{BB962C8B-B14F-4D97-AF65-F5344CB8AC3E}">
        <p14:creationId xmlns:p14="http://schemas.microsoft.com/office/powerpoint/2010/main" val="373810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4</a:t>
            </a:fld>
            <a:endParaRPr lang="en-US"/>
          </a:p>
        </p:txBody>
      </p:sp>
    </p:spTree>
    <p:extLst>
      <p:ext uri="{BB962C8B-B14F-4D97-AF65-F5344CB8AC3E}">
        <p14:creationId xmlns:p14="http://schemas.microsoft.com/office/powerpoint/2010/main" val="7712558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40</a:t>
            </a:fld>
            <a:endParaRPr lang="en-US" dirty="0"/>
          </a:p>
        </p:txBody>
      </p:sp>
    </p:spTree>
    <p:extLst>
      <p:ext uri="{BB962C8B-B14F-4D97-AF65-F5344CB8AC3E}">
        <p14:creationId xmlns:p14="http://schemas.microsoft.com/office/powerpoint/2010/main" val="18845401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41</a:t>
            </a:fld>
            <a:endParaRPr lang="en-US" dirty="0"/>
          </a:p>
        </p:txBody>
      </p:sp>
    </p:spTree>
    <p:extLst>
      <p:ext uri="{BB962C8B-B14F-4D97-AF65-F5344CB8AC3E}">
        <p14:creationId xmlns:p14="http://schemas.microsoft.com/office/powerpoint/2010/main" val="25707439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42</a:t>
            </a:fld>
            <a:endParaRPr lang="en-US" dirty="0"/>
          </a:p>
        </p:txBody>
      </p:sp>
    </p:spTree>
    <p:extLst>
      <p:ext uri="{BB962C8B-B14F-4D97-AF65-F5344CB8AC3E}">
        <p14:creationId xmlns:p14="http://schemas.microsoft.com/office/powerpoint/2010/main" val="1296071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76E6B6-A106-4DB8-8E0B-2ADCEC954A60}" type="slidenum">
              <a:rPr lang="en-US" smtClean="0"/>
              <a:t>5</a:t>
            </a:fld>
            <a:endParaRPr lang="en-US"/>
          </a:p>
        </p:txBody>
      </p:sp>
    </p:spTree>
    <p:extLst>
      <p:ext uri="{BB962C8B-B14F-4D97-AF65-F5344CB8AC3E}">
        <p14:creationId xmlns:p14="http://schemas.microsoft.com/office/powerpoint/2010/main" val="109413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Chinese producers and US importers of Chinese product are targeting the US market</a:t>
            </a:r>
          </a:p>
          <a:p>
            <a:endParaRPr lang="en-US" dirty="0"/>
          </a:p>
          <a:p>
            <a:r>
              <a:rPr lang="en-US" dirty="0"/>
              <a:t>This is Panda at last year’s KBIS show</a:t>
            </a:r>
          </a:p>
        </p:txBody>
      </p:sp>
      <p:sp>
        <p:nvSpPr>
          <p:cNvPr id="4" name="Slide Number Placeholder 3"/>
          <p:cNvSpPr>
            <a:spLocks noGrp="1"/>
          </p:cNvSpPr>
          <p:nvPr>
            <p:ph type="sldNum" sz="quarter" idx="5"/>
          </p:nvPr>
        </p:nvSpPr>
        <p:spPr/>
        <p:txBody>
          <a:bodyPr/>
          <a:lstStyle/>
          <a:p>
            <a:fld id="{D4C93819-C71F-4416-B729-1F4BD2D272B0}" type="slidenum">
              <a:rPr lang="en-US" smtClean="0"/>
              <a:t>6</a:t>
            </a:fld>
            <a:endParaRPr lang="en-US" dirty="0"/>
          </a:p>
        </p:txBody>
      </p:sp>
    </p:spTree>
    <p:extLst>
      <p:ext uri="{BB962C8B-B14F-4D97-AF65-F5344CB8AC3E}">
        <p14:creationId xmlns:p14="http://schemas.microsoft.com/office/powerpoint/2010/main" val="216497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photos were taken last year at the 2019 Kitchen and Bath Industry Show (KBIS) in Las Vegas.</a:t>
            </a:r>
          </a:p>
          <a:p>
            <a:endParaRPr lang="en-US" dirty="0"/>
          </a:p>
          <a:p>
            <a:r>
              <a:rPr lang="en-US" dirty="0"/>
              <a:t>No company had a more dominant presence than Fabuwood.  Literally, all roads at KBIS led to Fabuwood, and its booth shown on the right.</a:t>
            </a:r>
          </a:p>
        </p:txBody>
      </p:sp>
      <p:sp>
        <p:nvSpPr>
          <p:cNvPr id="4" name="Slide Number Placeholder 3"/>
          <p:cNvSpPr>
            <a:spLocks noGrp="1"/>
          </p:cNvSpPr>
          <p:nvPr>
            <p:ph type="sldNum" sz="quarter" idx="5"/>
          </p:nvPr>
        </p:nvSpPr>
        <p:spPr/>
        <p:txBody>
          <a:bodyPr/>
          <a:lstStyle/>
          <a:p>
            <a:fld id="{D4C93819-C71F-4416-B729-1F4BD2D272B0}" type="slidenum">
              <a:rPr lang="en-US" smtClean="0"/>
              <a:t>7</a:t>
            </a:fld>
            <a:endParaRPr lang="en-US" dirty="0"/>
          </a:p>
        </p:txBody>
      </p:sp>
    </p:spTree>
    <p:extLst>
      <p:ext uri="{BB962C8B-B14F-4D97-AF65-F5344CB8AC3E}">
        <p14:creationId xmlns:p14="http://schemas.microsoft.com/office/powerpoint/2010/main" val="1899940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the latest trends, all the latest styles.   </a:t>
            </a:r>
          </a:p>
          <a:p>
            <a:endParaRPr lang="en-US" dirty="0"/>
          </a:p>
          <a:p>
            <a:r>
              <a:rPr lang="en-US" dirty="0"/>
              <a:t>Fabuwood’s slogan on its website is “quality redefined.”  It advertises its premium cabinets according to a 12-step program known as Q12 – dovetail construction, anti-warp structures, solid half-inch plywood backs, soft closing hinges and drawers, and a host of other high quality features.</a:t>
            </a:r>
          </a:p>
          <a:p>
            <a:endParaRPr lang="en-US" dirty="0"/>
          </a:p>
          <a:p>
            <a:endParaRPr lang="en-US" dirty="0"/>
          </a:p>
        </p:txBody>
      </p:sp>
      <p:sp>
        <p:nvSpPr>
          <p:cNvPr id="4" name="Slide Number Placeholder 3"/>
          <p:cNvSpPr>
            <a:spLocks noGrp="1"/>
          </p:cNvSpPr>
          <p:nvPr>
            <p:ph type="sldNum" sz="quarter" idx="5"/>
          </p:nvPr>
        </p:nvSpPr>
        <p:spPr/>
        <p:txBody>
          <a:bodyPr/>
          <a:lstStyle/>
          <a:p>
            <a:fld id="{D4C93819-C71F-4416-B729-1F4BD2D272B0}" type="slidenum">
              <a:rPr lang="en-US" smtClean="0"/>
              <a:t>8</a:t>
            </a:fld>
            <a:endParaRPr lang="en-US" dirty="0"/>
          </a:p>
        </p:txBody>
      </p:sp>
    </p:spTree>
    <p:extLst>
      <p:ext uri="{BB962C8B-B14F-4D97-AF65-F5344CB8AC3E}">
        <p14:creationId xmlns:p14="http://schemas.microsoft.com/office/powerpoint/2010/main" val="1689043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KBIS, Fabuwood showed multiple product lines, from entry level to premium, all with different features and styles. </a:t>
            </a:r>
          </a:p>
          <a:p>
            <a:r>
              <a:rPr lang="en-US" dirty="0"/>
              <a:t>According to Fabuwood, THOUSANDS of exclusive dealers across the nation sell Fabuwood cabinets.  </a:t>
            </a:r>
          </a:p>
          <a:p>
            <a:r>
              <a:rPr lang="en-US" dirty="0"/>
              <a:t>Fabuwood also has a new one million square foot state of the art assembly facility, and proudly boasts that it is “destined for exponential growth.”</a:t>
            </a:r>
          </a:p>
        </p:txBody>
      </p:sp>
      <p:sp>
        <p:nvSpPr>
          <p:cNvPr id="4" name="Slide Number Placeholder 3"/>
          <p:cNvSpPr>
            <a:spLocks noGrp="1"/>
          </p:cNvSpPr>
          <p:nvPr>
            <p:ph type="sldNum" sz="quarter" idx="5"/>
          </p:nvPr>
        </p:nvSpPr>
        <p:spPr/>
        <p:txBody>
          <a:bodyPr/>
          <a:lstStyle/>
          <a:p>
            <a:fld id="{D4C93819-C71F-4416-B729-1F4BD2D272B0}" type="slidenum">
              <a:rPr lang="en-US" smtClean="0"/>
              <a:t>9</a:t>
            </a:fld>
            <a:endParaRPr lang="en-US" dirty="0"/>
          </a:p>
        </p:txBody>
      </p:sp>
    </p:spTree>
    <p:extLst>
      <p:ext uri="{BB962C8B-B14F-4D97-AF65-F5344CB8AC3E}">
        <p14:creationId xmlns:p14="http://schemas.microsoft.com/office/powerpoint/2010/main" val="4064719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ed Title Slide">
    <p:bg>
      <p:bgPr>
        <a:solidFill>
          <a:srgbClr val="E7143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a:t>Click to edit Master title style</a:t>
            </a:r>
            <a:endParaRPr lang="en-US" dirty="0"/>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5000"/>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6409726"/>
      </p:ext>
    </p:extLst>
  </p:cSld>
  <p:clrMapOvr>
    <a:overrideClrMapping bg1="dk1" tx1="lt1" bg2="dk2" tx2="lt2" accent1="accent1" accent2="accent2" accent3="accent3" accent4="accent4" accent5="accent5" accent6="accent6" hlink="hlink" folHlink="folHlink"/>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E97-F7C9-4798-9053-AA6EA3353FB0}"/>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6F2A8782-AA68-4C7D-8033-BE6D4F54E73D}"/>
              </a:ext>
            </a:extLst>
          </p:cNvPr>
          <p:cNvSpPr>
            <a:spLocks noGrp="1"/>
          </p:cNvSpPr>
          <p:nvPr>
            <p:ph type="dt" sz="half" idx="10"/>
          </p:nvPr>
        </p:nvSpPr>
        <p:spPr/>
        <p:txBody>
          <a:bodyPr/>
          <a:lstStyle/>
          <a:p>
            <a:fld id="{0007A808-6838-4C5F-8CFD-5E65C111141D}" type="datetime4">
              <a:rPr lang="en-US" smtClean="0"/>
              <a:t>March 2, 2020</a:t>
            </a:fld>
            <a:endParaRPr lang="en-US"/>
          </a:p>
        </p:txBody>
      </p:sp>
      <p:sp>
        <p:nvSpPr>
          <p:cNvPr id="4" name="Footer Placeholder 3">
            <a:extLst>
              <a:ext uri="{FF2B5EF4-FFF2-40B4-BE49-F238E27FC236}">
                <a16:creationId xmlns:a16="http://schemas.microsoft.com/office/drawing/2014/main" id="{1FE0871C-CF1B-4FB8-9EA4-B81945A201D6}"/>
              </a:ext>
            </a:extLst>
          </p:cNvPr>
          <p:cNvSpPr>
            <a:spLocks noGrp="1"/>
          </p:cNvSpPr>
          <p:nvPr>
            <p:ph type="ftr" sz="quarter" idx="11"/>
          </p:nvPr>
        </p:nvSpPr>
        <p:spPr/>
        <p:txBody>
          <a:bodyPr/>
          <a:lstStyle/>
          <a:p>
            <a:r>
              <a:rPr lang="en-US"/>
              <a:t>PRIVILEGED and CONFIDENTIAL and/or ATTORNEY WORK PRODUCT.</a:t>
            </a:r>
          </a:p>
        </p:txBody>
      </p:sp>
      <p:sp>
        <p:nvSpPr>
          <p:cNvPr id="5" name="Slide Number Placeholder 4">
            <a:extLst>
              <a:ext uri="{FF2B5EF4-FFF2-40B4-BE49-F238E27FC236}">
                <a16:creationId xmlns:a16="http://schemas.microsoft.com/office/drawing/2014/main" id="{D0998473-0BB8-4F3C-8017-973C6DCB5B89}"/>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424220398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45118-A33D-41CF-A26E-5073F333EB1B}"/>
              </a:ext>
            </a:extLst>
          </p:cNvPr>
          <p:cNvSpPr>
            <a:spLocks noGrp="1"/>
          </p:cNvSpPr>
          <p:nvPr>
            <p:ph type="dt" sz="half" idx="10"/>
          </p:nvPr>
        </p:nvSpPr>
        <p:spPr/>
        <p:txBody>
          <a:bodyPr/>
          <a:lstStyle/>
          <a:p>
            <a:fld id="{91BCDD7C-6BFD-45FE-A09D-0FD51F4627B0}" type="datetime4">
              <a:rPr lang="en-US" smtClean="0"/>
              <a:t>March 2, 2020</a:t>
            </a:fld>
            <a:endParaRPr lang="en-US"/>
          </a:p>
        </p:txBody>
      </p:sp>
      <p:sp>
        <p:nvSpPr>
          <p:cNvPr id="3" name="Footer Placeholder 2">
            <a:extLst>
              <a:ext uri="{FF2B5EF4-FFF2-40B4-BE49-F238E27FC236}">
                <a16:creationId xmlns:a16="http://schemas.microsoft.com/office/drawing/2014/main" id="{03F6AC2A-0424-41D2-88FA-E6D83CBBC336}"/>
              </a:ext>
            </a:extLst>
          </p:cNvPr>
          <p:cNvSpPr>
            <a:spLocks noGrp="1"/>
          </p:cNvSpPr>
          <p:nvPr>
            <p:ph type="ftr" sz="quarter" idx="11"/>
          </p:nvPr>
        </p:nvSpPr>
        <p:spPr/>
        <p:txBody>
          <a:bodyPr/>
          <a:lstStyle/>
          <a:p>
            <a:r>
              <a:rPr lang="en-US"/>
              <a:t>PRIVILEGED and CONFIDENTIAL and/or ATTORNEY WORK PRODUCT.</a:t>
            </a:r>
          </a:p>
        </p:txBody>
      </p:sp>
      <p:sp>
        <p:nvSpPr>
          <p:cNvPr id="4" name="Slide Number Placeholder 3">
            <a:extLst>
              <a:ext uri="{FF2B5EF4-FFF2-40B4-BE49-F238E27FC236}">
                <a16:creationId xmlns:a16="http://schemas.microsoft.com/office/drawing/2014/main" id="{F36D90D2-62CE-45B9-9290-3281067FDF79}"/>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24901544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White Conclusion Slide">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solidFill>
                  <a:schemeClr val="bg1"/>
                </a:solidFill>
              </a:defRPr>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solidFill>
                  <a:schemeClr val="bg1"/>
                </a:solidFill>
              </a:defRPr>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solidFill>
                  <a:schemeClr val="bg1"/>
                </a:solidFill>
              </a:defRPr>
            </a:lvl1pPr>
          </a:lstStyle>
          <a:p>
            <a:r>
              <a:rPr lang="en-US"/>
              <a:t>Click icon to add picture</a:t>
            </a:r>
            <a:endParaRPr lang="en-US" dirty="0"/>
          </a:p>
        </p:txBody>
      </p:sp>
      <p:pic>
        <p:nvPicPr>
          <p:cNvPr id="9" name="Picture 8">
            <a:extLst>
              <a:ext uri="{FF2B5EF4-FFF2-40B4-BE49-F238E27FC236}">
                <a16:creationId xmlns:a16="http://schemas.microsoft.com/office/drawing/2014/main" id="{A7AB5C49-288E-4B25-9AA0-477DEF1282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33400"/>
            <a:ext cx="1519030" cy="640080"/>
          </a:xfrm>
          <a:prstGeom prst="rect">
            <a:avLst/>
          </a:prstGeom>
        </p:spPr>
      </p:pic>
      <p:pic>
        <p:nvPicPr>
          <p:cNvPr id="11" name="Graphic 10">
            <a:extLst>
              <a:ext uri="{FF2B5EF4-FFF2-40B4-BE49-F238E27FC236}">
                <a16:creationId xmlns:a16="http://schemas.microsoft.com/office/drawing/2014/main" id="{FB204A8C-47B2-4E1B-BA0C-1EA11429D2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2127" y="5468112"/>
            <a:ext cx="2169873" cy="1389888"/>
          </a:xfrm>
          <a:prstGeom prst="rect">
            <a:avLst/>
          </a:prstGeom>
        </p:spPr>
      </p:pic>
    </p:spTree>
    <p:extLst>
      <p:ext uri="{BB962C8B-B14F-4D97-AF65-F5344CB8AC3E}">
        <p14:creationId xmlns:p14="http://schemas.microsoft.com/office/powerpoint/2010/main" val="4079877000"/>
      </p:ext>
    </p:extLst>
  </p:cSld>
  <p:clrMapOvr>
    <a:overrideClrMapping bg1="dk1" tx1="lt1" bg2="dk2" tx2="lt2" accent1="accent1" accent2="accent2" accent3="accent3" accent4="accent4" accent5="accent5" accent6="accent6" hlink="hlink" folHlink="folHlink"/>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Red Conclusion Slide">
    <p:bg>
      <p:bgPr>
        <a:solidFill>
          <a:srgbClr val="E71435"/>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1CCB9F-BBC9-42D6-9C2F-7545625405C3}"/>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solidFill>
                  <a:schemeClr val="tx1"/>
                </a:solidFill>
              </a:defRPr>
            </a:lvl1pPr>
          </a:lstStyle>
          <a:p>
            <a:r>
              <a:rPr lang="en-US"/>
              <a:t>Click icon to add picture</a:t>
            </a:r>
            <a:endParaRPr lang="en-US" dirty="0"/>
          </a:p>
        </p:txBody>
      </p:sp>
    </p:spTree>
    <p:extLst>
      <p:ext uri="{BB962C8B-B14F-4D97-AF65-F5344CB8AC3E}">
        <p14:creationId xmlns:p14="http://schemas.microsoft.com/office/powerpoint/2010/main" val="2691849702"/>
      </p:ext>
    </p:extLst>
  </p:cSld>
  <p:clrMapOvr>
    <a:overrideClrMapping bg1="dk1" tx1="lt1" bg2="dk2" tx2="lt2" accent1="accent1" accent2="accent2" accent3="accent3" accent4="accent4" accent5="accent5" accent6="accent6" hlink="hlink" folHlink="folHlink"/>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endParaRPr lang="en-US" dirty="0"/>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609607"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 14</a:t>
            </a:r>
          </a:p>
        </p:txBody>
      </p:sp>
      <p:sp>
        <p:nvSpPr>
          <p:cNvPr id="5" name="Date Placeholder 4"/>
          <p:cNvSpPr>
            <a:spLocks noGrp="1"/>
          </p:cNvSpPr>
          <p:nvPr>
            <p:ph type="dt" sz="half" idx="10"/>
          </p:nvPr>
        </p:nvSpPr>
        <p:spPr/>
        <p:txBody>
          <a:bodyPr/>
          <a:lstStyle/>
          <a:p>
            <a:fld id="{EC13935A-2121-4404-B599-313736CC3B69}" type="datetime1">
              <a:rPr lang="en-US" smtClean="0"/>
              <a:t>3/2/2020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0E2673-80B6-4CA7-9668-B914265820D5}" type="slidenum">
              <a:rPr lang="en-US" smtClean="0"/>
              <a:t>‹#›</a:t>
            </a:fld>
            <a:endParaRPr lang="en-US" dirty="0"/>
          </a:p>
        </p:txBody>
      </p:sp>
    </p:spTree>
    <p:extLst>
      <p:ext uri="{BB962C8B-B14F-4D97-AF65-F5344CB8AC3E}">
        <p14:creationId xmlns:p14="http://schemas.microsoft.com/office/powerpoint/2010/main" val="629425939"/>
      </p:ext>
    </p:extLst>
  </p:cSld>
  <p:clrMapOvr>
    <a:masterClrMapping/>
  </p:clrMapOvr>
  <p:transition spd="slow">
    <p:strips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Plain Red Title Slide">
    <p:bg>
      <p:bgPr>
        <a:solidFill>
          <a:srgbClr val="E71435"/>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B3F928F-7074-4A1D-B5E8-72509FA3C97B}"/>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dirty="0"/>
              <a:t>Click to edit Master title style</a:t>
            </a:r>
          </a:p>
        </p:txBody>
      </p:sp>
      <p:sp>
        <p:nvSpPr>
          <p:cNvPr id="9" name="Text Placeholder 14">
            <a:extLst>
              <a:ext uri="{FF2B5EF4-FFF2-40B4-BE49-F238E27FC236}">
                <a16:creationId xmlns:a16="http://schemas.microsoft.com/office/drawing/2014/main" id="{AEECA9A2-48A8-45FE-B432-5814F4372727}"/>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
        <p:nvSpPr>
          <p:cNvPr id="11" name="Subtitle 2">
            <a:extLst>
              <a:ext uri="{FF2B5EF4-FFF2-40B4-BE49-F238E27FC236}">
                <a16:creationId xmlns:a16="http://schemas.microsoft.com/office/drawing/2014/main" id="{EDDB9C55-BF05-4955-A495-F453C2D1C88E}"/>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7688784"/>
      </p:ext>
    </p:extLst>
  </p:cSld>
  <p:clrMapOvr>
    <a:overrideClrMapping bg1="dk1" tx1="lt1" bg2="dk2" tx2="lt2" accent1="accent1" accent2="accent2" accent3="accent3" accent4="accent4" accent5="accent5" accent6="accent6" hlink="hlink" folHlink="folHlink"/>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Plain White Title Slid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7DC252-2AED-4477-98E9-4D5A67AB082C}"/>
              </a:ext>
            </a:extLst>
          </p:cNvPr>
          <p:cNvSpPr>
            <a:spLocks noGrp="1"/>
          </p:cNvSpPr>
          <p:nvPr>
            <p:ph type="ctrTitle"/>
          </p:nvPr>
        </p:nvSpPr>
        <p:spPr>
          <a:xfrm>
            <a:off x="919310" y="2104481"/>
            <a:ext cx="9144000" cy="2214563"/>
          </a:xfrm>
        </p:spPr>
        <p:txBody>
          <a:bodyPr anchor="t" anchorCtr="0">
            <a:normAutofit/>
          </a:bodyPr>
          <a:lstStyle>
            <a:lvl1pPr algn="l">
              <a:defRPr sz="4800">
                <a:solidFill>
                  <a:srgbClr val="491840"/>
                </a:solidFill>
              </a:defRPr>
            </a:lvl1pPr>
          </a:lstStyle>
          <a:p>
            <a:r>
              <a:rPr lang="en-US" dirty="0"/>
              <a:t>Click to edit Master title style</a:t>
            </a:r>
          </a:p>
        </p:txBody>
      </p:sp>
      <p:sp>
        <p:nvSpPr>
          <p:cNvPr id="6" name="Subtitle 2">
            <a:extLst>
              <a:ext uri="{FF2B5EF4-FFF2-40B4-BE49-F238E27FC236}">
                <a16:creationId xmlns:a16="http://schemas.microsoft.com/office/drawing/2014/main" id="{4DCBD9A3-5AC4-4BEF-9163-20716D02D187}"/>
              </a:ext>
            </a:extLst>
          </p:cNvPr>
          <p:cNvSpPr>
            <a:spLocks noGrp="1"/>
          </p:cNvSpPr>
          <p:nvPr>
            <p:ph type="subTitle" idx="1"/>
          </p:nvPr>
        </p:nvSpPr>
        <p:spPr>
          <a:xfrm>
            <a:off x="917331" y="4364038"/>
            <a:ext cx="9144000" cy="1254247"/>
          </a:xfrm>
        </p:spPr>
        <p:txBody>
          <a:bodyPr anchor="b" anchorCtr="0"/>
          <a:lstStyle>
            <a:lvl1pPr marL="0" indent="0" algn="l">
              <a:buNone/>
              <a:defRPr sz="2400">
                <a:solidFill>
                  <a:srgbClr val="491840"/>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14">
            <a:extLst>
              <a:ext uri="{FF2B5EF4-FFF2-40B4-BE49-F238E27FC236}">
                <a16:creationId xmlns:a16="http://schemas.microsoft.com/office/drawing/2014/main" id="{B2CFA815-F7C9-440B-B1B5-F1E5657E8E64}"/>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rgbClr val="491840"/>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Tree>
    <p:extLst>
      <p:ext uri="{BB962C8B-B14F-4D97-AF65-F5344CB8AC3E}">
        <p14:creationId xmlns:p14="http://schemas.microsoft.com/office/powerpoint/2010/main" val="259314196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Plain Purple Title Slide">
    <p:bg>
      <p:bgPr>
        <a:solidFill>
          <a:srgbClr val="491840"/>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ADC6CB-152C-47D3-B958-2E29C4BE325D}"/>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dirty="0"/>
              <a:t>Click to edit Master title style</a:t>
            </a:r>
          </a:p>
        </p:txBody>
      </p:sp>
      <p:sp>
        <p:nvSpPr>
          <p:cNvPr id="9" name="Text Placeholder 14">
            <a:extLst>
              <a:ext uri="{FF2B5EF4-FFF2-40B4-BE49-F238E27FC236}">
                <a16:creationId xmlns:a16="http://schemas.microsoft.com/office/drawing/2014/main" id="{6A489FBD-CBFA-484D-AB7C-CDEF604F0991}"/>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
        <p:nvSpPr>
          <p:cNvPr id="11" name="Subtitle 2">
            <a:extLst>
              <a:ext uri="{FF2B5EF4-FFF2-40B4-BE49-F238E27FC236}">
                <a16:creationId xmlns:a16="http://schemas.microsoft.com/office/drawing/2014/main" id="{4F6D3791-AE54-4011-9306-5EAE4D521B09}"/>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414163542"/>
      </p:ext>
    </p:extLst>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lain 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C04848E5-1324-4C9B-AB36-2E74BB2F7CF3}" type="datetime4">
              <a:rPr lang="en-US" smtClean="0"/>
              <a:t>March 2, 2020</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Tree>
    <p:extLst>
      <p:ext uri="{BB962C8B-B14F-4D97-AF65-F5344CB8AC3E}">
        <p14:creationId xmlns:p14="http://schemas.microsoft.com/office/powerpoint/2010/main" val="286933697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Plain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A559-7910-47A0-9614-3AD674956DF0}"/>
              </a:ext>
            </a:extLst>
          </p:cNvPr>
          <p:cNvSpPr>
            <a:spLocks noGrp="1"/>
          </p:cNvSpPr>
          <p:nvPr>
            <p:ph type="title"/>
          </p:nvPr>
        </p:nvSpPr>
        <p:spPr>
          <a:xfrm>
            <a:off x="831850" y="1709738"/>
            <a:ext cx="10515600" cy="2852737"/>
          </a:xfrm>
        </p:spPr>
        <p:txBody>
          <a:bodyPr anchor="b">
            <a:normAutofit/>
          </a:bodyPr>
          <a:lstStyle>
            <a:lvl1pPr>
              <a:defRPr sz="2000"/>
            </a:lvl1pPr>
          </a:lstStyle>
          <a:p>
            <a:r>
              <a:rPr lang="en-US" dirty="0"/>
              <a:t>Click to edit Master title style</a:t>
            </a:r>
          </a:p>
        </p:txBody>
      </p:sp>
      <p:sp>
        <p:nvSpPr>
          <p:cNvPr id="3" name="Text Placeholder 2">
            <a:extLst>
              <a:ext uri="{FF2B5EF4-FFF2-40B4-BE49-F238E27FC236}">
                <a16:creationId xmlns:a16="http://schemas.microsoft.com/office/drawing/2014/main" id="{BE518DC5-F0F2-460E-AC75-603881174A8F}"/>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811654B-6155-43D8-B609-03CF75161DD2}"/>
              </a:ext>
            </a:extLst>
          </p:cNvPr>
          <p:cNvSpPr>
            <a:spLocks noGrp="1"/>
          </p:cNvSpPr>
          <p:nvPr>
            <p:ph type="dt" sz="half" idx="10"/>
          </p:nvPr>
        </p:nvSpPr>
        <p:spPr/>
        <p:txBody>
          <a:bodyPr/>
          <a:lstStyle/>
          <a:p>
            <a:fld id="{9722EFEF-DB03-4266-A587-DE6D928A42D6}" type="datetime4">
              <a:rPr lang="en-US" smtClean="0"/>
              <a:t>March 2, 2020</a:t>
            </a:fld>
            <a:endParaRPr lang="en-US"/>
          </a:p>
        </p:txBody>
      </p:sp>
      <p:sp>
        <p:nvSpPr>
          <p:cNvPr id="5" name="Footer Placeholder 4">
            <a:extLst>
              <a:ext uri="{FF2B5EF4-FFF2-40B4-BE49-F238E27FC236}">
                <a16:creationId xmlns:a16="http://schemas.microsoft.com/office/drawing/2014/main" id="{A8D6D407-8CB2-4F98-B75D-66ED5B02F275}"/>
              </a:ext>
            </a:extLst>
          </p:cNvPr>
          <p:cNvSpPr>
            <a:spLocks noGrp="1"/>
          </p:cNvSpPr>
          <p:nvPr>
            <p:ph type="ftr" sz="quarter" idx="11"/>
          </p:nvPr>
        </p:nvSpPr>
        <p:spPr/>
        <p:txBody>
          <a:bodyPr/>
          <a:lstStyle/>
          <a:p>
            <a:r>
              <a:rPr lang="en-US"/>
              <a:t>PRIVILEGED and CONFIDENTIAL and/or ATTORNEY WORK PRODUCT.</a:t>
            </a:r>
          </a:p>
        </p:txBody>
      </p:sp>
      <p:sp>
        <p:nvSpPr>
          <p:cNvPr id="6" name="Slide Number Placeholder 5">
            <a:extLst>
              <a:ext uri="{FF2B5EF4-FFF2-40B4-BE49-F238E27FC236}">
                <a16:creationId xmlns:a16="http://schemas.microsoft.com/office/drawing/2014/main" id="{CB7557BE-20A2-434B-AAF8-40FA12C1242D}"/>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207500147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White 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90F3475-340F-4D3A-BDB2-772DC3402592}"/>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10177891" y="1795754"/>
            <a:ext cx="2014109" cy="4389120"/>
          </a:xfrm>
          <a:prstGeom prst="rect">
            <a:avLst/>
          </a:prstGeom>
        </p:spPr>
      </p:pic>
      <p:pic>
        <p:nvPicPr>
          <p:cNvPr id="13" name="Picture 12">
            <a:extLst>
              <a:ext uri="{FF2B5EF4-FFF2-40B4-BE49-F238E27FC236}">
                <a16:creationId xmlns:a16="http://schemas.microsoft.com/office/drawing/2014/main" id="{20D49211-626A-4043-A2FC-5F17E804C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533400"/>
            <a:ext cx="1519030" cy="640080"/>
          </a:xfrm>
          <a:prstGeom prst="rect">
            <a:avLst/>
          </a:prstGeom>
        </p:spPr>
      </p:pic>
      <p:pic>
        <p:nvPicPr>
          <p:cNvPr id="23" name="Graphic 22">
            <a:extLst>
              <a:ext uri="{FF2B5EF4-FFF2-40B4-BE49-F238E27FC236}">
                <a16:creationId xmlns:a16="http://schemas.microsoft.com/office/drawing/2014/main" id="{1522C494-9473-48B7-8E11-E56CF3AA4E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022127" y="5468112"/>
            <a:ext cx="2169873" cy="1389888"/>
          </a:xfrm>
          <a:prstGeom prst="rect">
            <a:avLst/>
          </a:prstGeom>
        </p:spPr>
      </p:pic>
      <p:sp>
        <p:nvSpPr>
          <p:cNvPr id="8" name="Title 1">
            <a:extLst>
              <a:ext uri="{FF2B5EF4-FFF2-40B4-BE49-F238E27FC236}">
                <a16:creationId xmlns:a16="http://schemas.microsoft.com/office/drawing/2014/main" id="{C970977F-68E9-4E62-BFA2-585407A80C66}"/>
              </a:ext>
            </a:extLst>
          </p:cNvPr>
          <p:cNvSpPr>
            <a:spLocks noGrp="1"/>
          </p:cNvSpPr>
          <p:nvPr>
            <p:ph type="ctrTitle"/>
          </p:nvPr>
        </p:nvSpPr>
        <p:spPr>
          <a:xfrm>
            <a:off x="919310" y="2104481"/>
            <a:ext cx="9144000" cy="2214563"/>
          </a:xfrm>
        </p:spPr>
        <p:txBody>
          <a:bodyPr anchor="t" anchorCtr="0">
            <a:normAutofit/>
          </a:bodyPr>
          <a:lstStyle>
            <a:lvl1pPr algn="l">
              <a:defRPr sz="4800">
                <a:solidFill>
                  <a:srgbClr val="491840"/>
                </a:solidFill>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E28F92A-5748-4CF8-A908-9F8287CB431A}"/>
              </a:ext>
            </a:extLst>
          </p:cNvPr>
          <p:cNvSpPr>
            <a:spLocks noGrp="1"/>
          </p:cNvSpPr>
          <p:nvPr>
            <p:ph type="subTitle" idx="1"/>
          </p:nvPr>
        </p:nvSpPr>
        <p:spPr>
          <a:xfrm>
            <a:off x="917331" y="4364038"/>
            <a:ext cx="9144000" cy="1254247"/>
          </a:xfrm>
        </p:spPr>
        <p:txBody>
          <a:bodyPr anchor="b" anchorCtr="0"/>
          <a:lstStyle>
            <a:lvl1pPr marL="0" indent="0" algn="l">
              <a:buNone/>
              <a:defRPr sz="2400">
                <a:solidFill>
                  <a:srgbClr val="491840"/>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1" name="Text Placeholder 14">
            <a:extLst>
              <a:ext uri="{FF2B5EF4-FFF2-40B4-BE49-F238E27FC236}">
                <a16:creationId xmlns:a16="http://schemas.microsoft.com/office/drawing/2014/main" id="{675F2E5A-8822-403C-9A95-7C67A15BF4C7}"/>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rgbClr val="491840"/>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Tree>
    <p:extLst>
      <p:ext uri="{BB962C8B-B14F-4D97-AF65-F5344CB8AC3E}">
        <p14:creationId xmlns:p14="http://schemas.microsoft.com/office/powerpoint/2010/main" val="416090500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Plain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FA6E-F192-4775-81F0-8CFA7E288B3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C7BB13C-E903-4AFA-8793-E935FAA4DC12}"/>
              </a:ext>
            </a:extLst>
          </p:cNvPr>
          <p:cNvSpPr>
            <a:spLocks noGrp="1"/>
          </p:cNvSpPr>
          <p:nvPr>
            <p:ph sz="half" idx="1"/>
          </p:nvPr>
        </p:nvSpPr>
        <p:spPr>
          <a:xfrm>
            <a:off x="64546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072BD19-4977-4827-854B-81FA5EF8A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9289CF-A634-4368-AC5B-AC184229BA6A}"/>
              </a:ext>
            </a:extLst>
          </p:cNvPr>
          <p:cNvSpPr>
            <a:spLocks noGrp="1"/>
          </p:cNvSpPr>
          <p:nvPr>
            <p:ph type="dt" sz="half" idx="10"/>
          </p:nvPr>
        </p:nvSpPr>
        <p:spPr/>
        <p:txBody>
          <a:bodyPr/>
          <a:lstStyle/>
          <a:p>
            <a:fld id="{94A4AEB7-2A3A-43DE-A8B3-000F20F4E303}" type="datetime4">
              <a:rPr lang="en-US" smtClean="0"/>
              <a:t>March 2, 2020</a:t>
            </a:fld>
            <a:endParaRPr lang="en-US"/>
          </a:p>
        </p:txBody>
      </p:sp>
      <p:sp>
        <p:nvSpPr>
          <p:cNvPr id="6" name="Footer Placeholder 5">
            <a:extLst>
              <a:ext uri="{FF2B5EF4-FFF2-40B4-BE49-F238E27FC236}">
                <a16:creationId xmlns:a16="http://schemas.microsoft.com/office/drawing/2014/main" id="{A2590C84-2E52-4CAC-83EA-2EFAE5CEF89B}"/>
              </a:ext>
            </a:extLst>
          </p:cNvPr>
          <p:cNvSpPr>
            <a:spLocks noGrp="1"/>
          </p:cNvSpPr>
          <p:nvPr>
            <p:ph type="ftr" sz="quarter" idx="11"/>
          </p:nvPr>
        </p:nvSpPr>
        <p:spPr/>
        <p:txBody>
          <a:bodyPr/>
          <a:lstStyle/>
          <a:p>
            <a:r>
              <a:rPr lang="en-US"/>
              <a:t>PRIVILEGED and CONFIDENTIAL and/or ATTORNEY WORK PRODUCT.</a:t>
            </a:r>
          </a:p>
        </p:txBody>
      </p:sp>
      <p:sp>
        <p:nvSpPr>
          <p:cNvPr id="7" name="Slide Number Placeholder 6">
            <a:extLst>
              <a:ext uri="{FF2B5EF4-FFF2-40B4-BE49-F238E27FC236}">
                <a16:creationId xmlns:a16="http://schemas.microsoft.com/office/drawing/2014/main" id="{72966C33-1F7F-41F9-94B3-056270E52C54}"/>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11962460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Plain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FBCB-40CC-4116-9FE1-26685E9D6B17}"/>
              </a:ext>
            </a:extLst>
          </p:cNvPr>
          <p:cNvSpPr>
            <a:spLocks noGrp="1"/>
          </p:cNvSpPr>
          <p:nvPr>
            <p:ph type="title"/>
          </p:nvPr>
        </p:nvSpPr>
        <p:spPr>
          <a:xfrm>
            <a:off x="627530" y="457200"/>
            <a:ext cx="10515600" cy="123348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23F2A3E2-0AFD-4D9A-9E4A-556181AB5C51}"/>
              </a:ext>
            </a:extLst>
          </p:cNvPr>
          <p:cNvSpPr>
            <a:spLocks noGrp="1"/>
          </p:cNvSpPr>
          <p:nvPr>
            <p:ph type="body" idx="1"/>
          </p:nvPr>
        </p:nvSpPr>
        <p:spPr>
          <a:xfrm>
            <a:off x="62753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7B385C3-A663-4A62-95B9-DF34A680AD4B}"/>
              </a:ext>
            </a:extLst>
          </p:cNvPr>
          <p:cNvSpPr>
            <a:spLocks noGrp="1"/>
          </p:cNvSpPr>
          <p:nvPr>
            <p:ph sz="half" idx="2"/>
          </p:nvPr>
        </p:nvSpPr>
        <p:spPr>
          <a:xfrm>
            <a:off x="62753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C6EC9-5352-469E-AFA9-C63737198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C026B-FA03-4F9E-84E0-8236BBCCC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FB64-0AC5-446D-90FD-920BD3111F25}"/>
              </a:ext>
            </a:extLst>
          </p:cNvPr>
          <p:cNvSpPr>
            <a:spLocks noGrp="1"/>
          </p:cNvSpPr>
          <p:nvPr>
            <p:ph type="dt" sz="half" idx="10"/>
          </p:nvPr>
        </p:nvSpPr>
        <p:spPr/>
        <p:txBody>
          <a:bodyPr/>
          <a:lstStyle/>
          <a:p>
            <a:fld id="{84E34D4A-6D01-417C-8262-C298FB7CA82B}" type="datetime4">
              <a:rPr lang="en-US" smtClean="0"/>
              <a:t>March 2, 2020</a:t>
            </a:fld>
            <a:endParaRPr lang="en-US"/>
          </a:p>
        </p:txBody>
      </p:sp>
      <p:sp>
        <p:nvSpPr>
          <p:cNvPr id="8" name="Footer Placeholder 7">
            <a:extLst>
              <a:ext uri="{FF2B5EF4-FFF2-40B4-BE49-F238E27FC236}">
                <a16:creationId xmlns:a16="http://schemas.microsoft.com/office/drawing/2014/main" id="{C08A6288-FC53-4365-87EE-52887830DFEA}"/>
              </a:ext>
            </a:extLst>
          </p:cNvPr>
          <p:cNvSpPr>
            <a:spLocks noGrp="1"/>
          </p:cNvSpPr>
          <p:nvPr>
            <p:ph type="ftr" sz="quarter" idx="11"/>
          </p:nvPr>
        </p:nvSpPr>
        <p:spPr/>
        <p:txBody>
          <a:bodyPr/>
          <a:lstStyle/>
          <a:p>
            <a:r>
              <a:rPr lang="en-US"/>
              <a:t>PRIVILEGED and CONFIDENTIAL and/or ATTORNEY WORK PRODUCT.</a:t>
            </a:r>
          </a:p>
        </p:txBody>
      </p:sp>
      <p:sp>
        <p:nvSpPr>
          <p:cNvPr id="9" name="Slide Number Placeholder 8">
            <a:extLst>
              <a:ext uri="{FF2B5EF4-FFF2-40B4-BE49-F238E27FC236}">
                <a16:creationId xmlns:a16="http://schemas.microsoft.com/office/drawing/2014/main" id="{2ABF11EA-EE40-4ECF-83A8-1B289D1B7A76}"/>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15539995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Plai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2E97-F7C9-4798-9053-AA6EA3353FB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F2A8782-AA68-4C7D-8033-BE6D4F54E73D}"/>
              </a:ext>
            </a:extLst>
          </p:cNvPr>
          <p:cNvSpPr>
            <a:spLocks noGrp="1"/>
          </p:cNvSpPr>
          <p:nvPr>
            <p:ph type="dt" sz="half" idx="10"/>
          </p:nvPr>
        </p:nvSpPr>
        <p:spPr/>
        <p:txBody>
          <a:bodyPr/>
          <a:lstStyle/>
          <a:p>
            <a:fld id="{AE33A520-3FEE-44ED-BD6F-0E898AF2E602}" type="datetime4">
              <a:rPr lang="en-US" smtClean="0"/>
              <a:t>March 2, 2020</a:t>
            </a:fld>
            <a:endParaRPr lang="en-US"/>
          </a:p>
        </p:txBody>
      </p:sp>
      <p:sp>
        <p:nvSpPr>
          <p:cNvPr id="4" name="Footer Placeholder 3">
            <a:extLst>
              <a:ext uri="{FF2B5EF4-FFF2-40B4-BE49-F238E27FC236}">
                <a16:creationId xmlns:a16="http://schemas.microsoft.com/office/drawing/2014/main" id="{1FE0871C-CF1B-4FB8-9EA4-B81945A201D6}"/>
              </a:ext>
            </a:extLst>
          </p:cNvPr>
          <p:cNvSpPr>
            <a:spLocks noGrp="1"/>
          </p:cNvSpPr>
          <p:nvPr>
            <p:ph type="ftr" sz="quarter" idx="11"/>
          </p:nvPr>
        </p:nvSpPr>
        <p:spPr/>
        <p:txBody>
          <a:bodyPr/>
          <a:lstStyle/>
          <a:p>
            <a:r>
              <a:rPr lang="en-US"/>
              <a:t>PRIVILEGED and CONFIDENTIAL and/or ATTORNEY WORK PRODUCT.</a:t>
            </a:r>
          </a:p>
        </p:txBody>
      </p:sp>
      <p:sp>
        <p:nvSpPr>
          <p:cNvPr id="5" name="Slide Number Placeholder 4">
            <a:extLst>
              <a:ext uri="{FF2B5EF4-FFF2-40B4-BE49-F238E27FC236}">
                <a16:creationId xmlns:a16="http://schemas.microsoft.com/office/drawing/2014/main" id="{D0998473-0BB8-4F3C-8017-973C6DCB5B89}"/>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128373222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lain 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645118-A33D-41CF-A26E-5073F333EB1B}"/>
              </a:ext>
            </a:extLst>
          </p:cNvPr>
          <p:cNvSpPr>
            <a:spLocks noGrp="1"/>
          </p:cNvSpPr>
          <p:nvPr>
            <p:ph type="dt" sz="half" idx="10"/>
          </p:nvPr>
        </p:nvSpPr>
        <p:spPr/>
        <p:txBody>
          <a:bodyPr/>
          <a:lstStyle/>
          <a:p>
            <a:fld id="{3E92D831-67D8-4161-903E-6C4F8F6FAA4E}" type="datetime4">
              <a:rPr lang="en-US" smtClean="0"/>
              <a:t>March 2, 2020</a:t>
            </a:fld>
            <a:endParaRPr lang="en-US"/>
          </a:p>
        </p:txBody>
      </p:sp>
      <p:sp>
        <p:nvSpPr>
          <p:cNvPr id="3" name="Footer Placeholder 2">
            <a:extLst>
              <a:ext uri="{FF2B5EF4-FFF2-40B4-BE49-F238E27FC236}">
                <a16:creationId xmlns:a16="http://schemas.microsoft.com/office/drawing/2014/main" id="{03F6AC2A-0424-41D2-88FA-E6D83CBBC336}"/>
              </a:ext>
            </a:extLst>
          </p:cNvPr>
          <p:cNvSpPr>
            <a:spLocks noGrp="1"/>
          </p:cNvSpPr>
          <p:nvPr>
            <p:ph type="ftr" sz="quarter" idx="11"/>
          </p:nvPr>
        </p:nvSpPr>
        <p:spPr/>
        <p:txBody>
          <a:bodyPr/>
          <a:lstStyle/>
          <a:p>
            <a:r>
              <a:rPr lang="en-US"/>
              <a:t>PRIVILEGED and CONFIDENTIAL and/or ATTORNEY WORK PRODUCT.</a:t>
            </a:r>
          </a:p>
        </p:txBody>
      </p:sp>
      <p:sp>
        <p:nvSpPr>
          <p:cNvPr id="4" name="Slide Number Placeholder 3">
            <a:extLst>
              <a:ext uri="{FF2B5EF4-FFF2-40B4-BE49-F238E27FC236}">
                <a16:creationId xmlns:a16="http://schemas.microsoft.com/office/drawing/2014/main" id="{F36D90D2-62CE-45B9-9290-3281067FDF79}"/>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27192560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Plain White Conclusion Slide">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solidFill>
                  <a:schemeClr val="bg1"/>
                </a:solidFill>
              </a:defRPr>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bg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solidFill>
                  <a:schemeClr val="bg1"/>
                </a:solidFill>
              </a:defRPr>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lvl1pPr>
          </a:lstStyle>
          <a:p>
            <a:endParaRPr lang="en-US" dirty="0"/>
          </a:p>
        </p:txBody>
      </p:sp>
    </p:spTree>
    <p:extLst>
      <p:ext uri="{BB962C8B-B14F-4D97-AF65-F5344CB8AC3E}">
        <p14:creationId xmlns:p14="http://schemas.microsoft.com/office/powerpoint/2010/main" val="1880501984"/>
      </p:ext>
    </p:extLst>
  </p:cSld>
  <p:clrMapOvr>
    <a:overrideClrMapping bg1="dk1" tx1="lt1" bg2="dk2" tx2="lt2" accent1="accent1" accent2="accent2" accent3="accent3" accent4="accent4" accent5="accent5" accent6="accent6" hlink="hlink" folHlink="folHlink"/>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Plain Red Conclusion Slide">
    <p:bg>
      <p:bgPr>
        <a:solidFill>
          <a:srgbClr val="E71435"/>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6196A5B-02C3-4D24-B356-2CBEA43EAFDE}"/>
              </a:ext>
            </a:extLst>
          </p:cNvPr>
          <p:cNvSpPr>
            <a:spLocks noGrp="1"/>
          </p:cNvSpPr>
          <p:nvPr>
            <p:ph type="ctrTitle" hasCustomPrompt="1"/>
          </p:nvPr>
        </p:nvSpPr>
        <p:spPr>
          <a:xfrm>
            <a:off x="919310" y="2104481"/>
            <a:ext cx="9144000" cy="1324519"/>
          </a:xfrm>
        </p:spPr>
        <p:txBody>
          <a:bodyPr anchor="t" anchorCtr="0">
            <a:normAutofit/>
          </a:bodyPr>
          <a:lstStyle>
            <a:lvl1pPr algn="l">
              <a:defRPr sz="4800"/>
            </a:lvl1pPr>
          </a:lstStyle>
          <a:p>
            <a:r>
              <a:rPr lang="en-US" dirty="0"/>
              <a:t>Click to edit Conclusion Text</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hasCustomPrompt="1"/>
          </p:nvPr>
        </p:nvSpPr>
        <p:spPr>
          <a:xfrm>
            <a:off x="4114800" y="4223486"/>
            <a:ext cx="5818359" cy="424714"/>
          </a:xfrm>
        </p:spPr>
        <p:txBody>
          <a:bodyPr/>
          <a:lstStyle>
            <a:lvl1pPr marL="0" indent="0" algn="l">
              <a:buNone/>
              <a:defRPr sz="2400" b="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Name</a:t>
            </a:r>
          </a:p>
        </p:txBody>
      </p:sp>
      <p:sp>
        <p:nvSpPr>
          <p:cNvPr id="5" name="Text Placeholder 4">
            <a:extLst>
              <a:ext uri="{FF2B5EF4-FFF2-40B4-BE49-F238E27FC236}">
                <a16:creationId xmlns:a16="http://schemas.microsoft.com/office/drawing/2014/main" id="{2B6BDF4D-8F18-4036-90A4-4A6115B81B72}"/>
              </a:ext>
            </a:extLst>
          </p:cNvPr>
          <p:cNvSpPr>
            <a:spLocks noGrp="1"/>
          </p:cNvSpPr>
          <p:nvPr>
            <p:ph type="body" sz="quarter" idx="13" hasCustomPrompt="1"/>
          </p:nvPr>
        </p:nvSpPr>
        <p:spPr>
          <a:xfrm>
            <a:off x="4114800" y="4724400"/>
            <a:ext cx="5818188" cy="1219200"/>
          </a:xfrm>
        </p:spPr>
        <p:txBody>
          <a:bodyPr>
            <a:normAutofit/>
          </a:bodyPr>
          <a:lstStyle>
            <a:lvl1pPr marL="0" indent="0">
              <a:lnSpc>
                <a:spcPct val="100000"/>
              </a:lnSpc>
              <a:buNone/>
              <a:defRPr sz="1800"/>
            </a:lvl1pPr>
          </a:lstStyle>
          <a:p>
            <a:pPr lvl="0"/>
            <a:r>
              <a:rPr lang="en-US" dirty="0"/>
              <a:t>Contact Information</a:t>
            </a:r>
          </a:p>
        </p:txBody>
      </p:sp>
      <p:sp>
        <p:nvSpPr>
          <p:cNvPr id="7" name="Picture Placeholder 6">
            <a:extLst>
              <a:ext uri="{FF2B5EF4-FFF2-40B4-BE49-F238E27FC236}">
                <a16:creationId xmlns:a16="http://schemas.microsoft.com/office/drawing/2014/main" id="{4E7E64BF-56BA-423A-9A69-12B05C60C237}"/>
              </a:ext>
            </a:extLst>
          </p:cNvPr>
          <p:cNvSpPr>
            <a:spLocks noGrp="1"/>
          </p:cNvSpPr>
          <p:nvPr>
            <p:ph type="pic" sz="quarter" idx="14"/>
          </p:nvPr>
        </p:nvSpPr>
        <p:spPr>
          <a:xfrm>
            <a:off x="2057400" y="3929902"/>
            <a:ext cx="1828800" cy="1828800"/>
          </a:xfrm>
        </p:spPr>
        <p:txBody>
          <a:bodyPr/>
          <a:lstStyle>
            <a:lvl1pPr marL="0" indent="0">
              <a:buNone/>
              <a:defRPr/>
            </a:lvl1pPr>
          </a:lstStyle>
          <a:p>
            <a:endParaRPr lang="en-US" dirty="0"/>
          </a:p>
        </p:txBody>
      </p:sp>
    </p:spTree>
    <p:extLst>
      <p:ext uri="{BB962C8B-B14F-4D97-AF65-F5344CB8AC3E}">
        <p14:creationId xmlns:p14="http://schemas.microsoft.com/office/powerpoint/2010/main" val="1750507906"/>
      </p:ext>
    </p:extLst>
  </p:cSld>
  <p:clrMapOvr>
    <a:overrideClrMapping bg1="dk1" tx1="lt1" bg2="dk2" tx2="lt2" accent1="accent1" accent2="accent2" accent3="accent3" accent4="accent4" accent5="accent5" accent6="accent6" hlink="hlink" folHlink="folHlink"/>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Marketing Use Only Dynamic Red Title Slide">
    <p:bg>
      <p:bgPr>
        <a:solidFill>
          <a:srgbClr val="E71435"/>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7C88C51-3642-49A5-AAF1-FD96ECD04D28}"/>
              </a:ext>
            </a:extLst>
          </p:cNvPr>
          <p:cNvSpPr>
            <a:spLocks noGrp="1"/>
          </p:cNvSpPr>
          <p:nvPr>
            <p:ph type="pic" sz="quarter" idx="22"/>
          </p:nvPr>
        </p:nvSpPr>
        <p:spPr>
          <a:xfrm>
            <a:off x="-109538" y="-48490"/>
            <a:ext cx="12411076" cy="6954981"/>
          </a:xfrm>
        </p:spPr>
        <p:txBody>
          <a:bodyPr>
            <a:normAutofit/>
          </a:bodyPr>
          <a:lstStyle>
            <a:lvl1pPr marL="0" indent="0">
              <a:buNone/>
              <a:defRPr sz="1200"/>
            </a:lvl1pPr>
          </a:lstStyle>
          <a:p>
            <a:r>
              <a:rPr lang="en-US" dirty="0"/>
              <a:t>Click icon to add picture</a:t>
            </a:r>
          </a:p>
        </p:txBody>
      </p:sp>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1" name="Picture Placeholder 40">
            <a:extLst>
              <a:ext uri="{FF2B5EF4-FFF2-40B4-BE49-F238E27FC236}">
                <a16:creationId xmlns:a16="http://schemas.microsoft.com/office/drawing/2014/main" id="{732D63EA-6071-4994-9E7B-30C841CB14B3}"/>
              </a:ext>
            </a:extLst>
          </p:cNvPr>
          <p:cNvSpPr>
            <a:spLocks noGrp="1"/>
          </p:cNvSpPr>
          <p:nvPr>
            <p:ph type="pic" sz="quarter" idx="18" hasCustomPrompt="1"/>
          </p:nvPr>
        </p:nvSpPr>
        <p:spPr>
          <a:xfrm>
            <a:off x="10000385" y="656574"/>
            <a:ext cx="4617155" cy="4713113"/>
          </a:xfrm>
          <a:custGeom>
            <a:avLst/>
            <a:gdLst>
              <a:gd name="connsiteX0" fmla="*/ 0 w 3462866"/>
              <a:gd name="connsiteY0" fmla="*/ 0 h 3534835"/>
              <a:gd name="connsiteX1" fmla="*/ 3462866 w 3462866"/>
              <a:gd name="connsiteY1" fmla="*/ 0 h 3534835"/>
              <a:gd name="connsiteX2" fmla="*/ 3462866 w 3462866"/>
              <a:gd name="connsiteY2" fmla="*/ 3 h 3534835"/>
              <a:gd name="connsiteX3" fmla="*/ 2338613 w 3462866"/>
              <a:gd name="connsiteY3" fmla="*/ 3534835 h 3534835"/>
              <a:gd name="connsiteX4" fmla="*/ 1124254 w 3462866"/>
              <a:gd name="connsiteY4" fmla="*/ 3534835 h 35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866" h="3534835">
                <a:moveTo>
                  <a:pt x="0" y="0"/>
                </a:moveTo>
                <a:lnTo>
                  <a:pt x="3462866" y="0"/>
                </a:lnTo>
                <a:lnTo>
                  <a:pt x="3462866" y="3"/>
                </a:lnTo>
                <a:lnTo>
                  <a:pt x="2338613" y="3534835"/>
                </a:lnTo>
                <a:lnTo>
                  <a:pt x="1124254" y="3534835"/>
                </a:lnTo>
                <a:close/>
              </a:path>
            </a:pathLst>
          </a:custGeom>
          <a:solidFill>
            <a:srgbClr val="491840"/>
          </a:solidFill>
        </p:spPr>
        <p:txBody>
          <a:bodyPr wrap="square">
            <a:noAutofit/>
          </a:bodyPr>
          <a:lstStyle>
            <a:lvl1pPr marL="0" indent="0">
              <a:buFontTx/>
              <a:buNone/>
              <a:defRPr sz="2133"/>
            </a:lvl1pPr>
          </a:lstStyle>
          <a:p>
            <a:r>
              <a:rPr lang="en-US" dirty="0"/>
              <a:t>Insert Pillar Picture</a:t>
            </a:r>
          </a:p>
        </p:txBody>
      </p:sp>
      <p:sp>
        <p:nvSpPr>
          <p:cNvPr id="12" name="Text Placeholder 15">
            <a:extLst>
              <a:ext uri="{FF2B5EF4-FFF2-40B4-BE49-F238E27FC236}">
                <a16:creationId xmlns:a16="http://schemas.microsoft.com/office/drawing/2014/main" id="{5BCBA1AF-0217-439B-B579-93337E425AE1}"/>
              </a:ext>
            </a:extLst>
          </p:cNvPr>
          <p:cNvSpPr>
            <a:spLocks noGrp="1"/>
          </p:cNvSpPr>
          <p:nvPr>
            <p:ph type="body" sz="quarter" idx="17" hasCustomPrompt="1"/>
          </p:nvPr>
        </p:nvSpPr>
        <p:spPr>
          <a:xfrm>
            <a:off x="919310" y="1681976"/>
            <a:ext cx="9144000" cy="361243"/>
          </a:xfrm>
        </p:spPr>
        <p:txBody>
          <a:bodyPr wrap="none" tIns="9144">
            <a:noAutofit/>
          </a:bodyPr>
          <a:lstStyle>
            <a:lvl1pPr marL="0" indent="0" algn="l">
              <a:spcBef>
                <a:spcPts val="0"/>
              </a:spcBef>
              <a:spcAft>
                <a:spcPts val="711"/>
              </a:spcAft>
              <a:buNone/>
              <a:defRPr sz="1100" b="1" i="0" cap="all" spc="93" baseline="0">
                <a:solidFill>
                  <a:srgbClr val="491840"/>
                </a:solidFill>
              </a:defRPr>
            </a:lvl1pPr>
            <a:lvl2pPr marL="355582" indent="0">
              <a:spcBef>
                <a:spcPts val="1067"/>
              </a:spcBef>
              <a:buNone/>
              <a:defRPr sz="2133">
                <a:solidFill>
                  <a:srgbClr val="3F5C6C"/>
                </a:solidFill>
              </a:defRPr>
            </a:lvl2pPr>
            <a:lvl3pPr marL="812760" indent="0">
              <a:spcBef>
                <a:spcPts val="1067"/>
              </a:spcBef>
              <a:buNone/>
              <a:defRPr sz="2133">
                <a:solidFill>
                  <a:srgbClr val="3F5C6C"/>
                </a:solidFill>
              </a:defRPr>
            </a:lvl3pPr>
            <a:lvl4pPr marL="1114723" indent="0">
              <a:spcBef>
                <a:spcPts val="1067"/>
              </a:spcBef>
              <a:buNone/>
              <a:defRPr sz="2133">
                <a:solidFill>
                  <a:srgbClr val="3F5C6C"/>
                </a:solidFill>
              </a:defRPr>
            </a:lvl4pPr>
            <a:lvl5pPr marL="1425150" indent="0">
              <a:spcBef>
                <a:spcPts val="1067"/>
              </a:spcBef>
              <a:buNone/>
              <a:defRPr sz="2133">
                <a:solidFill>
                  <a:srgbClr val="3F5C6C"/>
                </a:solidFill>
              </a:defRPr>
            </a:lvl5pPr>
          </a:lstStyle>
          <a:p>
            <a:pPr lvl="0"/>
            <a:r>
              <a:rPr lang="en-US" dirty="0"/>
              <a:t>Click to add Introduction Text</a:t>
            </a:r>
          </a:p>
        </p:txBody>
      </p:sp>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dirty="0"/>
              <a:t>Click to edit Master title style</a:t>
            </a:r>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67141958"/>
      </p:ext>
    </p:extLst>
  </p:cSld>
  <p:clrMapOvr>
    <a:overrideClrMapping bg1="dk1" tx1="lt1" bg2="dk2" tx2="lt2" accent1="accent1" accent2="accent2" accent3="accent3" accent4="accent4" accent5="accent5" accent6="accent6" hlink="hlink" folHlink="folHlink"/>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Marketing Use Only Dynamic Purple Title Slide">
    <p:bg>
      <p:bgPr>
        <a:solidFill>
          <a:srgbClr val="491840"/>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0B9829D4-525A-C549-98F3-972C7CA500D2}"/>
              </a:ext>
            </a:extLst>
          </p:cNvPr>
          <p:cNvSpPr>
            <a:spLocks noGrp="1"/>
          </p:cNvSpPr>
          <p:nvPr>
            <p:ph type="body" sz="quarter" idx="17" hasCustomPrompt="1"/>
          </p:nvPr>
        </p:nvSpPr>
        <p:spPr>
          <a:xfrm>
            <a:off x="919310" y="1681976"/>
            <a:ext cx="9144000" cy="361243"/>
          </a:xfrm>
        </p:spPr>
        <p:txBody>
          <a:bodyPr wrap="none" tIns="9144">
            <a:noAutofit/>
          </a:bodyPr>
          <a:lstStyle>
            <a:lvl1pPr marL="0" indent="0" algn="l">
              <a:spcBef>
                <a:spcPts val="0"/>
              </a:spcBef>
              <a:spcAft>
                <a:spcPts val="711"/>
              </a:spcAft>
              <a:buNone/>
              <a:defRPr sz="1100" b="1" i="0" cap="all" spc="93" baseline="0">
                <a:solidFill>
                  <a:srgbClr val="E71435"/>
                </a:solidFill>
              </a:defRPr>
            </a:lvl1pPr>
            <a:lvl2pPr marL="355582" indent="0">
              <a:spcBef>
                <a:spcPts val="1067"/>
              </a:spcBef>
              <a:buNone/>
              <a:defRPr sz="2133">
                <a:solidFill>
                  <a:srgbClr val="3F5C6C"/>
                </a:solidFill>
              </a:defRPr>
            </a:lvl2pPr>
            <a:lvl3pPr marL="812760" indent="0">
              <a:spcBef>
                <a:spcPts val="1067"/>
              </a:spcBef>
              <a:buNone/>
              <a:defRPr sz="2133">
                <a:solidFill>
                  <a:srgbClr val="3F5C6C"/>
                </a:solidFill>
              </a:defRPr>
            </a:lvl3pPr>
            <a:lvl4pPr marL="1114723" indent="0">
              <a:spcBef>
                <a:spcPts val="1067"/>
              </a:spcBef>
              <a:buNone/>
              <a:defRPr sz="2133">
                <a:solidFill>
                  <a:srgbClr val="3F5C6C"/>
                </a:solidFill>
              </a:defRPr>
            </a:lvl4pPr>
            <a:lvl5pPr marL="1425150" indent="0">
              <a:spcBef>
                <a:spcPts val="1067"/>
              </a:spcBef>
              <a:buNone/>
              <a:defRPr sz="2133">
                <a:solidFill>
                  <a:srgbClr val="3F5C6C"/>
                </a:solidFill>
              </a:defRPr>
            </a:lvl5pPr>
          </a:lstStyle>
          <a:p>
            <a:pPr lvl="0"/>
            <a:r>
              <a:rPr lang="en-US" dirty="0"/>
              <a:t>Click to add Introduction Text</a:t>
            </a:r>
          </a:p>
        </p:txBody>
      </p:sp>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3" name="Picture 12">
            <a:extLst>
              <a:ext uri="{FF2B5EF4-FFF2-40B4-BE49-F238E27FC236}">
                <a16:creationId xmlns:a16="http://schemas.microsoft.com/office/drawing/2014/main" id="{70959BD4-DBB1-42A3-9FB9-1AA9431C98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1" name="Picture Placeholder 40">
            <a:extLst>
              <a:ext uri="{FF2B5EF4-FFF2-40B4-BE49-F238E27FC236}">
                <a16:creationId xmlns:a16="http://schemas.microsoft.com/office/drawing/2014/main" id="{3DA94615-2BCF-4FEF-A891-7CB25A4FFCBF}"/>
              </a:ext>
            </a:extLst>
          </p:cNvPr>
          <p:cNvSpPr>
            <a:spLocks noGrp="1"/>
          </p:cNvSpPr>
          <p:nvPr>
            <p:ph type="pic" sz="quarter" idx="18" hasCustomPrompt="1"/>
          </p:nvPr>
        </p:nvSpPr>
        <p:spPr>
          <a:xfrm>
            <a:off x="9971694" y="632476"/>
            <a:ext cx="4617155" cy="4713113"/>
          </a:xfrm>
          <a:custGeom>
            <a:avLst/>
            <a:gdLst>
              <a:gd name="connsiteX0" fmla="*/ 0 w 3462866"/>
              <a:gd name="connsiteY0" fmla="*/ 0 h 3534835"/>
              <a:gd name="connsiteX1" fmla="*/ 3462866 w 3462866"/>
              <a:gd name="connsiteY1" fmla="*/ 0 h 3534835"/>
              <a:gd name="connsiteX2" fmla="*/ 3462866 w 3462866"/>
              <a:gd name="connsiteY2" fmla="*/ 3 h 3534835"/>
              <a:gd name="connsiteX3" fmla="*/ 2338613 w 3462866"/>
              <a:gd name="connsiteY3" fmla="*/ 3534835 h 3534835"/>
              <a:gd name="connsiteX4" fmla="*/ 1124254 w 3462866"/>
              <a:gd name="connsiteY4" fmla="*/ 3534835 h 35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866" h="3534835">
                <a:moveTo>
                  <a:pt x="0" y="0"/>
                </a:moveTo>
                <a:lnTo>
                  <a:pt x="3462866" y="0"/>
                </a:lnTo>
                <a:lnTo>
                  <a:pt x="3462866" y="3"/>
                </a:lnTo>
                <a:lnTo>
                  <a:pt x="2338613" y="3534835"/>
                </a:lnTo>
                <a:lnTo>
                  <a:pt x="1124254" y="3534835"/>
                </a:lnTo>
                <a:close/>
              </a:path>
            </a:pathLst>
          </a:custGeom>
          <a:solidFill>
            <a:srgbClr val="E71435"/>
          </a:solidFill>
        </p:spPr>
        <p:txBody>
          <a:bodyPr wrap="square">
            <a:noAutofit/>
          </a:bodyPr>
          <a:lstStyle>
            <a:lvl1pPr marL="0" indent="0">
              <a:buFontTx/>
              <a:buNone/>
              <a:defRPr sz="2133"/>
            </a:lvl1pPr>
          </a:lstStyle>
          <a:p>
            <a:r>
              <a:rPr lang="en-US" dirty="0"/>
              <a:t>Insert Pillar Picture</a:t>
            </a:r>
          </a:p>
        </p:txBody>
      </p:sp>
      <p:sp>
        <p:nvSpPr>
          <p:cNvPr id="4" name="Picture Placeholder 3">
            <a:extLst>
              <a:ext uri="{FF2B5EF4-FFF2-40B4-BE49-F238E27FC236}">
                <a16:creationId xmlns:a16="http://schemas.microsoft.com/office/drawing/2014/main" id="{A7C88C51-3642-49A5-AAF1-FD96ECD04D28}"/>
              </a:ext>
            </a:extLst>
          </p:cNvPr>
          <p:cNvSpPr>
            <a:spLocks noGrp="1"/>
          </p:cNvSpPr>
          <p:nvPr>
            <p:ph type="pic" sz="quarter" idx="22"/>
          </p:nvPr>
        </p:nvSpPr>
        <p:spPr>
          <a:xfrm>
            <a:off x="-109538" y="-76200"/>
            <a:ext cx="12411076" cy="6978071"/>
          </a:xfrm>
        </p:spPr>
        <p:txBody>
          <a:bodyPr>
            <a:normAutofit/>
          </a:bodyPr>
          <a:lstStyle>
            <a:lvl1pPr marL="0" indent="0">
              <a:buNone/>
              <a:defRPr sz="1200"/>
            </a:lvl1pPr>
          </a:lstStyle>
          <a:p>
            <a:r>
              <a:rPr lang="en-US" dirty="0"/>
              <a:t>Click icon to add picture</a:t>
            </a:r>
          </a:p>
        </p:txBody>
      </p:sp>
      <p:sp>
        <p:nvSpPr>
          <p:cNvPr id="12" name="Title 1">
            <a:extLst>
              <a:ext uri="{FF2B5EF4-FFF2-40B4-BE49-F238E27FC236}">
                <a16:creationId xmlns:a16="http://schemas.microsoft.com/office/drawing/2014/main" id="{97737E2D-31EE-4C86-96AB-D8F1AC424932}"/>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dirty="0"/>
              <a:t>Click to edit Master title style</a:t>
            </a:r>
          </a:p>
        </p:txBody>
      </p:sp>
      <p:sp>
        <p:nvSpPr>
          <p:cNvPr id="14" name="Text Placeholder 14">
            <a:extLst>
              <a:ext uri="{FF2B5EF4-FFF2-40B4-BE49-F238E27FC236}">
                <a16:creationId xmlns:a16="http://schemas.microsoft.com/office/drawing/2014/main" id="{BFD9343D-3EF7-43EE-9978-39B9641A78CF}"/>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dirty="0"/>
              <a:t>Click to edit Master text styles</a:t>
            </a:r>
          </a:p>
        </p:txBody>
      </p:sp>
      <p:sp>
        <p:nvSpPr>
          <p:cNvPr id="15" name="Subtitle 2">
            <a:extLst>
              <a:ext uri="{FF2B5EF4-FFF2-40B4-BE49-F238E27FC236}">
                <a16:creationId xmlns:a16="http://schemas.microsoft.com/office/drawing/2014/main" id="{0D27E466-DF8A-4DD4-924A-4C1383A8CA13}"/>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53504416"/>
      </p:ext>
    </p:extLst>
  </p:cSld>
  <p:clrMapOvr>
    <a:overrideClrMapping bg1="dk1" tx1="lt1" bg2="dk2" tx2="lt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urple Title Slide">
    <p:bg>
      <p:bgRef idx="1001">
        <a:schemeClr val="bg2"/>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BF58FA-931B-46DF-B030-053F014F008A}"/>
              </a:ext>
            </a:extLst>
          </p:cNvPr>
          <p:cNvPicPr>
            <a:picLocks noChangeAspect="1"/>
          </p:cNvPicPr>
          <p:nvPr/>
        </p:nvPicPr>
        <p:blipFill rotWithShape="1">
          <a:blip r:embed="rId2">
            <a:extLst>
              <a:ext uri="{28A0092B-C50C-407E-A947-70E740481C1C}">
                <a14:useLocalDpi xmlns:a14="http://schemas.microsoft.com/office/drawing/2010/main" val="0"/>
              </a:ext>
            </a:extLst>
          </a:blip>
          <a:srcRect r="49929"/>
          <a:stretch/>
        </p:blipFill>
        <p:spPr>
          <a:xfrm>
            <a:off x="10166877" y="1795754"/>
            <a:ext cx="2025123" cy="4389120"/>
          </a:xfrm>
          <a:prstGeom prst="rect">
            <a:avLst/>
          </a:prstGeom>
        </p:spPr>
      </p:pic>
      <p:pic>
        <p:nvPicPr>
          <p:cNvPr id="20" name="Picture 19">
            <a:extLst>
              <a:ext uri="{FF2B5EF4-FFF2-40B4-BE49-F238E27FC236}">
                <a16:creationId xmlns:a16="http://schemas.microsoft.com/office/drawing/2014/main" id="{B891B518-4F55-4166-888C-492006813F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31" y="536779"/>
            <a:ext cx="1085022" cy="457200"/>
          </a:xfrm>
          <a:prstGeom prst="rect">
            <a:avLst/>
          </a:prstGeom>
        </p:spPr>
      </p:pic>
      <p:pic>
        <p:nvPicPr>
          <p:cNvPr id="15" name="Picture 14">
            <a:extLst>
              <a:ext uri="{FF2B5EF4-FFF2-40B4-BE49-F238E27FC236}">
                <a16:creationId xmlns:a16="http://schemas.microsoft.com/office/drawing/2014/main" id="{E6D3D8F0-DAB5-4F26-B4BC-101D9F8CE9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3367" y="5468112"/>
            <a:ext cx="2168633" cy="1389888"/>
          </a:xfrm>
          <a:prstGeom prst="rect">
            <a:avLst/>
          </a:prstGeom>
        </p:spPr>
      </p:pic>
      <p:sp>
        <p:nvSpPr>
          <p:cNvPr id="13" name="Title 1">
            <a:extLst>
              <a:ext uri="{FF2B5EF4-FFF2-40B4-BE49-F238E27FC236}">
                <a16:creationId xmlns:a16="http://schemas.microsoft.com/office/drawing/2014/main" id="{76196A5B-02C3-4D24-B356-2CBEA43EAFDE}"/>
              </a:ext>
            </a:extLst>
          </p:cNvPr>
          <p:cNvSpPr>
            <a:spLocks noGrp="1"/>
          </p:cNvSpPr>
          <p:nvPr>
            <p:ph type="ctrTitle"/>
          </p:nvPr>
        </p:nvSpPr>
        <p:spPr>
          <a:xfrm>
            <a:off x="919310" y="2104481"/>
            <a:ext cx="9144000" cy="2214563"/>
          </a:xfrm>
        </p:spPr>
        <p:txBody>
          <a:bodyPr anchor="t" anchorCtr="0">
            <a:normAutofit/>
          </a:bodyPr>
          <a:lstStyle>
            <a:lvl1pPr algn="l">
              <a:defRPr sz="4800"/>
            </a:lvl1pPr>
          </a:lstStyle>
          <a:p>
            <a:r>
              <a:rPr lang="en-US"/>
              <a:t>Click to edit Master title style</a:t>
            </a:r>
            <a:endParaRPr lang="en-US" dirty="0"/>
          </a:p>
        </p:txBody>
      </p:sp>
      <p:sp>
        <p:nvSpPr>
          <p:cNvPr id="14" name="Text Placeholder 14">
            <a:extLst>
              <a:ext uri="{FF2B5EF4-FFF2-40B4-BE49-F238E27FC236}">
                <a16:creationId xmlns:a16="http://schemas.microsoft.com/office/drawing/2014/main" id="{50E1BC9F-2A07-448D-A568-4DE75DCACF00}"/>
              </a:ext>
            </a:extLst>
          </p:cNvPr>
          <p:cNvSpPr>
            <a:spLocks noGrp="1"/>
          </p:cNvSpPr>
          <p:nvPr>
            <p:ph type="body" sz="quarter" idx="12"/>
          </p:nvPr>
        </p:nvSpPr>
        <p:spPr>
          <a:xfrm>
            <a:off x="917331" y="5714113"/>
            <a:ext cx="8305800" cy="685800"/>
          </a:xfrm>
        </p:spPr>
        <p:txBody>
          <a:bodyPr>
            <a:normAutofit/>
          </a:bodyPr>
          <a:lstStyle>
            <a:lvl1pPr marL="0" indent="0">
              <a:buNone/>
              <a:defRPr sz="1800">
                <a:solidFill>
                  <a:schemeClr val="tx1"/>
                </a:solidFill>
                <a:latin typeface="Arial Black" panose="020B0A04020102020204" pitchFamily="34" charset="0"/>
              </a:defRPr>
            </a:lvl1pPr>
            <a:lvl2pPr marL="231775" indent="0">
              <a:buNone/>
              <a:defRPr/>
            </a:lvl2pPr>
            <a:lvl3pPr marL="457200" indent="0">
              <a:buNone/>
              <a:defRPr/>
            </a:lvl3pPr>
            <a:lvl4pPr marL="690562" indent="0">
              <a:buNone/>
              <a:defRPr/>
            </a:lvl4pPr>
            <a:lvl5pPr marL="914400" indent="0">
              <a:buNone/>
              <a:defRPr/>
            </a:lvl5pPr>
          </a:lstStyle>
          <a:p>
            <a:pPr lvl="0"/>
            <a:r>
              <a:rPr lang="en-US"/>
              <a:t>Click to edit Master text styles</a:t>
            </a:r>
          </a:p>
        </p:txBody>
      </p:sp>
      <p:sp>
        <p:nvSpPr>
          <p:cNvPr id="17" name="Subtitle 2">
            <a:extLst>
              <a:ext uri="{FF2B5EF4-FFF2-40B4-BE49-F238E27FC236}">
                <a16:creationId xmlns:a16="http://schemas.microsoft.com/office/drawing/2014/main" id="{7D0C96D1-9BB5-47C1-B4C7-BC4A8F581834}"/>
              </a:ext>
            </a:extLst>
          </p:cNvPr>
          <p:cNvSpPr>
            <a:spLocks noGrp="1"/>
          </p:cNvSpPr>
          <p:nvPr>
            <p:ph type="subTitle" idx="1"/>
          </p:nvPr>
        </p:nvSpPr>
        <p:spPr>
          <a:xfrm>
            <a:off x="917331" y="4364038"/>
            <a:ext cx="9144000" cy="1254247"/>
          </a:xfrm>
        </p:spPr>
        <p:txBody>
          <a:bodyPr anchor="b" anchorCtr="0"/>
          <a:lstStyle>
            <a:lvl1pPr marL="0" indent="0" algn="l">
              <a:buNone/>
              <a:defRPr sz="2400">
                <a:solidFill>
                  <a:schemeClr val="tx1"/>
                </a:solidFill>
                <a:latin typeface="Arial Black" panose="020B0A04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9169446"/>
      </p:ext>
    </p:extLst>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March 2, 2020</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Tree>
    <p:extLst>
      <p:ext uri="{BB962C8B-B14F-4D97-AF65-F5344CB8AC3E}">
        <p14:creationId xmlns:p14="http://schemas.microsoft.com/office/powerpoint/2010/main" val="422335068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March 2, 2020</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sp>
        <p:nvSpPr>
          <p:cNvPr id="7" name="Rectangle 6">
            <a:extLst>
              <a:ext uri="{FF2B5EF4-FFF2-40B4-BE49-F238E27FC236}">
                <a16:creationId xmlns:a16="http://schemas.microsoft.com/office/drawing/2014/main" id="{10B85A18-A2C8-4549-B0CB-EAB36E85DD07}"/>
              </a:ext>
            </a:extLst>
          </p:cNvPr>
          <p:cNvSpPr/>
          <p:nvPr/>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27494F01-A71B-4E60-B0E3-28BA0A4F3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spTree>
    <p:extLst>
      <p:ext uri="{BB962C8B-B14F-4D97-AF65-F5344CB8AC3E}">
        <p14:creationId xmlns:p14="http://schemas.microsoft.com/office/powerpoint/2010/main" val="16064058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436451D-4839-4F53-8283-02EC49CF25F0}"/>
              </a:ext>
            </a:extLst>
          </p:cNvPr>
          <p:cNvSpPr>
            <a:spLocks noGrp="1"/>
          </p:cNvSpPr>
          <p:nvPr>
            <p:ph type="sldNum" sz="quarter" idx="12"/>
          </p:nvPr>
        </p:nvSpPr>
        <p:spPr>
          <a:xfrm>
            <a:off x="9584853" y="6356350"/>
            <a:ext cx="1235547" cy="365125"/>
          </a:xfrm>
        </p:spPr>
        <p:txBody>
          <a:bodyPr/>
          <a:lstStyle/>
          <a:p>
            <a:fld id="{5ACCCE96-6DA8-419A-8EEC-DC24A2139EB8}" type="slidenum">
              <a:rPr lang="en-US" smtClean="0"/>
              <a:t>‹#›</a:t>
            </a:fld>
            <a:endParaRPr lang="en-US"/>
          </a:p>
        </p:txBody>
      </p:sp>
      <p:sp>
        <p:nvSpPr>
          <p:cNvPr id="2" name="Title 1">
            <a:extLst>
              <a:ext uri="{FF2B5EF4-FFF2-40B4-BE49-F238E27FC236}">
                <a16:creationId xmlns:a16="http://schemas.microsoft.com/office/drawing/2014/main" id="{0B045469-AF72-4345-B619-B6F7EC237645}"/>
              </a:ext>
            </a:extLst>
          </p:cNvPr>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CF91E0-2725-4AD4-AD5A-CE9E993EA1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A2944E-3F8F-47F2-B1F4-F715731473A0}"/>
              </a:ext>
            </a:extLst>
          </p:cNvPr>
          <p:cNvSpPr>
            <a:spLocks noGrp="1"/>
          </p:cNvSpPr>
          <p:nvPr>
            <p:ph type="dt" sz="half" idx="10"/>
          </p:nvPr>
        </p:nvSpPr>
        <p:spPr>
          <a:xfrm>
            <a:off x="609600" y="6356350"/>
            <a:ext cx="2110597" cy="365125"/>
          </a:xfrm>
        </p:spPr>
        <p:txBody>
          <a:bodyPr/>
          <a:lstStyle/>
          <a:p>
            <a:fld id="{4842DB33-27C8-42E7-93BB-4B0FBED02836}" type="datetime4">
              <a:rPr lang="en-US" smtClean="0"/>
              <a:t>March 2, 2020</a:t>
            </a:fld>
            <a:endParaRPr lang="en-US" dirty="0"/>
          </a:p>
        </p:txBody>
      </p:sp>
      <p:sp>
        <p:nvSpPr>
          <p:cNvPr id="5" name="Footer Placeholder 4">
            <a:extLst>
              <a:ext uri="{FF2B5EF4-FFF2-40B4-BE49-F238E27FC236}">
                <a16:creationId xmlns:a16="http://schemas.microsoft.com/office/drawing/2014/main" id="{95AD8D4B-5AC3-452C-85BD-2B435E3EF90C}"/>
              </a:ext>
            </a:extLst>
          </p:cNvPr>
          <p:cNvSpPr>
            <a:spLocks noGrp="1"/>
          </p:cNvSpPr>
          <p:nvPr>
            <p:ph type="ftr" sz="quarter" idx="11"/>
          </p:nvPr>
        </p:nvSpPr>
        <p:spPr>
          <a:xfrm>
            <a:off x="3263900" y="6356350"/>
            <a:ext cx="5664200" cy="365125"/>
          </a:xfrm>
        </p:spPr>
        <p:txBody>
          <a:bodyPr/>
          <a:lstStyle/>
          <a:p>
            <a:r>
              <a:rPr lang="en-US" dirty="0"/>
              <a:t>PRIVILEGED and CONFIDENTIAL and/or ATTORNEY WORK PRODUCT.</a:t>
            </a:r>
          </a:p>
        </p:txBody>
      </p:sp>
      <p:pic>
        <p:nvPicPr>
          <p:cNvPr id="8" name="Picture 7">
            <a:extLst>
              <a:ext uri="{FF2B5EF4-FFF2-40B4-BE49-F238E27FC236}">
                <a16:creationId xmlns:a16="http://schemas.microsoft.com/office/drawing/2014/main" id="{27494F01-A71B-4E60-B0E3-28BA0A4F3BE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8735" y="106680"/>
            <a:ext cx="1226217" cy="274320"/>
          </a:xfrm>
          <a:prstGeom prst="rect">
            <a:avLst/>
          </a:prstGeom>
        </p:spPr>
      </p:pic>
    </p:spTree>
    <p:extLst>
      <p:ext uri="{BB962C8B-B14F-4D97-AF65-F5344CB8AC3E}">
        <p14:creationId xmlns:p14="http://schemas.microsoft.com/office/powerpoint/2010/main" val="411903011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A559-7910-47A0-9614-3AD674956DF0}"/>
              </a:ext>
            </a:extLst>
          </p:cNvPr>
          <p:cNvSpPr>
            <a:spLocks noGrp="1"/>
          </p:cNvSpPr>
          <p:nvPr>
            <p:ph type="title"/>
          </p:nvPr>
        </p:nvSpPr>
        <p:spPr>
          <a:xfrm>
            <a:off x="831850" y="1709738"/>
            <a:ext cx="10515600" cy="2852737"/>
          </a:xfrm>
        </p:spPr>
        <p:txBody>
          <a:bodyPr anchor="b">
            <a:normAutofit/>
          </a:bodyPr>
          <a:lstStyle>
            <a:lvl1pPr>
              <a:defRPr sz="2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518DC5-F0F2-460E-AC75-603881174A8F}"/>
              </a:ext>
            </a:extLst>
          </p:cNvPr>
          <p:cNvSpPr>
            <a:spLocks noGrp="1"/>
          </p:cNvSpPr>
          <p:nvPr>
            <p:ph type="body" idx="1"/>
          </p:nvPr>
        </p:nvSpPr>
        <p:spPr>
          <a:xfrm>
            <a:off x="831850" y="4589463"/>
            <a:ext cx="10515600" cy="1500187"/>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11654B-6155-43D8-B609-03CF75161DD2}"/>
              </a:ext>
            </a:extLst>
          </p:cNvPr>
          <p:cNvSpPr>
            <a:spLocks noGrp="1"/>
          </p:cNvSpPr>
          <p:nvPr>
            <p:ph type="dt" sz="half" idx="10"/>
          </p:nvPr>
        </p:nvSpPr>
        <p:spPr/>
        <p:txBody>
          <a:bodyPr/>
          <a:lstStyle/>
          <a:p>
            <a:fld id="{58F05B79-6083-4E27-B29D-CB1CF82EBE3C}" type="datetime4">
              <a:rPr lang="en-US" smtClean="0"/>
              <a:t>March 2, 2020</a:t>
            </a:fld>
            <a:endParaRPr lang="en-US"/>
          </a:p>
        </p:txBody>
      </p:sp>
      <p:sp>
        <p:nvSpPr>
          <p:cNvPr id="5" name="Footer Placeholder 4">
            <a:extLst>
              <a:ext uri="{FF2B5EF4-FFF2-40B4-BE49-F238E27FC236}">
                <a16:creationId xmlns:a16="http://schemas.microsoft.com/office/drawing/2014/main" id="{A8D6D407-8CB2-4F98-B75D-66ED5B02F275}"/>
              </a:ext>
            </a:extLst>
          </p:cNvPr>
          <p:cNvSpPr>
            <a:spLocks noGrp="1"/>
          </p:cNvSpPr>
          <p:nvPr>
            <p:ph type="ftr" sz="quarter" idx="11"/>
          </p:nvPr>
        </p:nvSpPr>
        <p:spPr/>
        <p:txBody>
          <a:bodyPr/>
          <a:lstStyle/>
          <a:p>
            <a:r>
              <a:rPr lang="en-US"/>
              <a:t>PRIVILEGED and CONFIDENTIAL and/or ATTORNEY WORK PRODUCT.</a:t>
            </a:r>
          </a:p>
        </p:txBody>
      </p:sp>
      <p:sp>
        <p:nvSpPr>
          <p:cNvPr id="6" name="Slide Number Placeholder 5">
            <a:extLst>
              <a:ext uri="{FF2B5EF4-FFF2-40B4-BE49-F238E27FC236}">
                <a16:creationId xmlns:a16="http://schemas.microsoft.com/office/drawing/2014/main" id="{CB7557BE-20A2-434B-AAF8-40FA12C1242D}"/>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31146774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8FA6E-F192-4775-81F0-8CFA7E288B3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7BB13C-E903-4AFA-8793-E935FAA4DC12}"/>
              </a:ext>
            </a:extLst>
          </p:cNvPr>
          <p:cNvSpPr>
            <a:spLocks noGrp="1"/>
          </p:cNvSpPr>
          <p:nvPr>
            <p:ph sz="half" idx="1"/>
          </p:nvPr>
        </p:nvSpPr>
        <p:spPr>
          <a:xfrm>
            <a:off x="64546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3072BD19-4977-4827-854B-81FA5EF8A0A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9289CF-A634-4368-AC5B-AC184229BA6A}"/>
              </a:ext>
            </a:extLst>
          </p:cNvPr>
          <p:cNvSpPr>
            <a:spLocks noGrp="1"/>
          </p:cNvSpPr>
          <p:nvPr>
            <p:ph type="dt" sz="half" idx="10"/>
          </p:nvPr>
        </p:nvSpPr>
        <p:spPr/>
        <p:txBody>
          <a:bodyPr/>
          <a:lstStyle/>
          <a:p>
            <a:fld id="{8821BDA4-C466-4120-A857-8D2D87B93D5E}" type="datetime4">
              <a:rPr lang="en-US" smtClean="0"/>
              <a:t>March 2, 2020</a:t>
            </a:fld>
            <a:endParaRPr lang="en-US"/>
          </a:p>
        </p:txBody>
      </p:sp>
      <p:sp>
        <p:nvSpPr>
          <p:cNvPr id="6" name="Footer Placeholder 5">
            <a:extLst>
              <a:ext uri="{FF2B5EF4-FFF2-40B4-BE49-F238E27FC236}">
                <a16:creationId xmlns:a16="http://schemas.microsoft.com/office/drawing/2014/main" id="{A2590C84-2E52-4CAC-83EA-2EFAE5CEF89B}"/>
              </a:ext>
            </a:extLst>
          </p:cNvPr>
          <p:cNvSpPr>
            <a:spLocks noGrp="1"/>
          </p:cNvSpPr>
          <p:nvPr>
            <p:ph type="ftr" sz="quarter" idx="11"/>
          </p:nvPr>
        </p:nvSpPr>
        <p:spPr/>
        <p:txBody>
          <a:bodyPr/>
          <a:lstStyle/>
          <a:p>
            <a:r>
              <a:rPr lang="en-US"/>
              <a:t>PRIVILEGED and CONFIDENTIAL and/or ATTORNEY WORK PRODUCT.</a:t>
            </a:r>
          </a:p>
        </p:txBody>
      </p:sp>
      <p:sp>
        <p:nvSpPr>
          <p:cNvPr id="7" name="Slide Number Placeholder 6">
            <a:extLst>
              <a:ext uri="{FF2B5EF4-FFF2-40B4-BE49-F238E27FC236}">
                <a16:creationId xmlns:a16="http://schemas.microsoft.com/office/drawing/2014/main" id="{72966C33-1F7F-41F9-94B3-056270E52C54}"/>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30853505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FBCB-40CC-4116-9FE1-26685E9D6B17}"/>
              </a:ext>
            </a:extLst>
          </p:cNvPr>
          <p:cNvSpPr>
            <a:spLocks noGrp="1"/>
          </p:cNvSpPr>
          <p:nvPr>
            <p:ph type="title"/>
          </p:nvPr>
        </p:nvSpPr>
        <p:spPr>
          <a:xfrm>
            <a:off x="627530" y="457200"/>
            <a:ext cx="10515600" cy="1233488"/>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3F2A3E2-0AFD-4D9A-9E4A-556181AB5C51}"/>
              </a:ext>
            </a:extLst>
          </p:cNvPr>
          <p:cNvSpPr>
            <a:spLocks noGrp="1"/>
          </p:cNvSpPr>
          <p:nvPr>
            <p:ph type="body" idx="1"/>
          </p:nvPr>
        </p:nvSpPr>
        <p:spPr>
          <a:xfrm>
            <a:off x="62753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B385C3-A663-4A62-95B9-DF34A680AD4B}"/>
              </a:ext>
            </a:extLst>
          </p:cNvPr>
          <p:cNvSpPr>
            <a:spLocks noGrp="1"/>
          </p:cNvSpPr>
          <p:nvPr>
            <p:ph sz="half" idx="2"/>
          </p:nvPr>
        </p:nvSpPr>
        <p:spPr>
          <a:xfrm>
            <a:off x="62753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DC6EC9-5352-469E-AFA9-C637371981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FC026B-FA03-4F9E-84E0-8236BBCCCD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94FB64-0AC5-446D-90FD-920BD3111F25}"/>
              </a:ext>
            </a:extLst>
          </p:cNvPr>
          <p:cNvSpPr>
            <a:spLocks noGrp="1"/>
          </p:cNvSpPr>
          <p:nvPr>
            <p:ph type="dt" sz="half" idx="10"/>
          </p:nvPr>
        </p:nvSpPr>
        <p:spPr/>
        <p:txBody>
          <a:bodyPr/>
          <a:lstStyle/>
          <a:p>
            <a:fld id="{8AB12A63-F229-4D83-A02B-09E944E8C1DF}" type="datetime4">
              <a:rPr lang="en-US" smtClean="0"/>
              <a:t>March 2, 2020</a:t>
            </a:fld>
            <a:endParaRPr lang="en-US"/>
          </a:p>
        </p:txBody>
      </p:sp>
      <p:sp>
        <p:nvSpPr>
          <p:cNvPr id="8" name="Footer Placeholder 7">
            <a:extLst>
              <a:ext uri="{FF2B5EF4-FFF2-40B4-BE49-F238E27FC236}">
                <a16:creationId xmlns:a16="http://schemas.microsoft.com/office/drawing/2014/main" id="{C08A6288-FC53-4365-87EE-52887830DFEA}"/>
              </a:ext>
            </a:extLst>
          </p:cNvPr>
          <p:cNvSpPr>
            <a:spLocks noGrp="1"/>
          </p:cNvSpPr>
          <p:nvPr>
            <p:ph type="ftr" sz="quarter" idx="11"/>
          </p:nvPr>
        </p:nvSpPr>
        <p:spPr/>
        <p:txBody>
          <a:bodyPr/>
          <a:lstStyle/>
          <a:p>
            <a:r>
              <a:rPr lang="en-US"/>
              <a:t>PRIVILEGED and CONFIDENTIAL and/or ATTORNEY WORK PRODUCT.</a:t>
            </a:r>
          </a:p>
        </p:txBody>
      </p:sp>
      <p:sp>
        <p:nvSpPr>
          <p:cNvPr id="9" name="Slide Number Placeholder 8">
            <a:extLst>
              <a:ext uri="{FF2B5EF4-FFF2-40B4-BE49-F238E27FC236}">
                <a16:creationId xmlns:a16="http://schemas.microsoft.com/office/drawing/2014/main" id="{2ABF11EA-EE40-4ECF-83A8-1B289D1B7A76}"/>
              </a:ext>
            </a:extLst>
          </p:cNvPr>
          <p:cNvSpPr>
            <a:spLocks noGrp="1"/>
          </p:cNvSpPr>
          <p:nvPr>
            <p:ph type="sldNum" sz="quarter" idx="12"/>
          </p:nvPr>
        </p:nvSpPr>
        <p:spPr/>
        <p:txBody>
          <a:bodyPr/>
          <a:lstStyle/>
          <a:p>
            <a:fld id="{5ACCCE96-6DA8-419A-8EEC-DC24A2139EB8}" type="slidenum">
              <a:rPr lang="en-US" smtClean="0"/>
              <a:t>‹#›</a:t>
            </a:fld>
            <a:endParaRPr lang="en-US"/>
          </a:p>
        </p:txBody>
      </p:sp>
    </p:spTree>
    <p:extLst>
      <p:ext uri="{BB962C8B-B14F-4D97-AF65-F5344CB8AC3E}">
        <p14:creationId xmlns:p14="http://schemas.microsoft.com/office/powerpoint/2010/main" val="74679974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55AD-8BA8-4060-ADBD-CD0EB97C589F}"/>
              </a:ext>
            </a:extLst>
          </p:cNvPr>
          <p:cNvSpPr>
            <a:spLocks noGrp="1"/>
          </p:cNvSpPr>
          <p:nvPr>
            <p:ph type="title"/>
          </p:nvPr>
        </p:nvSpPr>
        <p:spPr>
          <a:xfrm>
            <a:off x="638355" y="457200"/>
            <a:ext cx="10938294" cy="12334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A9DE74E-3846-43A3-A84B-156F1A96FF56}"/>
              </a:ext>
            </a:extLst>
          </p:cNvPr>
          <p:cNvSpPr>
            <a:spLocks noGrp="1"/>
          </p:cNvSpPr>
          <p:nvPr>
            <p:ph type="body" idx="1"/>
          </p:nvPr>
        </p:nvSpPr>
        <p:spPr>
          <a:xfrm>
            <a:off x="621101" y="1825625"/>
            <a:ext cx="1095554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336C72B-8A45-4E8B-ADE3-17AE45A41BB5}"/>
              </a:ext>
            </a:extLst>
          </p:cNvPr>
          <p:cNvSpPr>
            <a:spLocks noGrp="1"/>
          </p:cNvSpPr>
          <p:nvPr>
            <p:ph type="dt" sz="half" idx="2"/>
          </p:nvPr>
        </p:nvSpPr>
        <p:spPr>
          <a:xfrm>
            <a:off x="609601" y="6356350"/>
            <a:ext cx="1828800" cy="365125"/>
          </a:xfrm>
          <a:prstGeom prst="rect">
            <a:avLst/>
          </a:prstGeom>
        </p:spPr>
        <p:txBody>
          <a:bodyPr vert="horz" lIns="91440" tIns="45720" rIns="91440" bIns="45720" rtlCol="0" anchor="ctr"/>
          <a:lstStyle>
            <a:lvl1pPr algn="l">
              <a:defRPr sz="1000">
                <a:solidFill>
                  <a:schemeClr val="bg2">
                    <a:lumMod val="50000"/>
                  </a:schemeClr>
                </a:solidFill>
                <a:latin typeface="Arial" panose="020B0604020202020204" pitchFamily="34" charset="0"/>
                <a:cs typeface="Arial" panose="020B0604020202020204" pitchFamily="34" charset="0"/>
              </a:defRPr>
            </a:lvl1pPr>
          </a:lstStyle>
          <a:p>
            <a:fld id="{B020DABC-889E-4A96-969B-461A52C03CF8}" type="datetime4">
              <a:rPr lang="en-US" smtClean="0"/>
              <a:t>March 2, 2020</a:t>
            </a:fld>
            <a:endParaRPr lang="en-US" dirty="0"/>
          </a:p>
        </p:txBody>
      </p:sp>
      <p:sp>
        <p:nvSpPr>
          <p:cNvPr id="5" name="Footer Placeholder 4">
            <a:extLst>
              <a:ext uri="{FF2B5EF4-FFF2-40B4-BE49-F238E27FC236}">
                <a16:creationId xmlns:a16="http://schemas.microsoft.com/office/drawing/2014/main" id="{09B1150D-8EEF-41A3-B981-698B6D4DD8F6}"/>
              </a:ext>
            </a:extLst>
          </p:cNvPr>
          <p:cNvSpPr>
            <a:spLocks noGrp="1"/>
          </p:cNvSpPr>
          <p:nvPr>
            <p:ph type="ftr" sz="quarter" idx="3"/>
          </p:nvPr>
        </p:nvSpPr>
        <p:spPr>
          <a:xfrm>
            <a:off x="3390900" y="6356350"/>
            <a:ext cx="5410200" cy="365125"/>
          </a:xfrm>
          <a:prstGeom prst="rect">
            <a:avLst/>
          </a:prstGeom>
        </p:spPr>
        <p:txBody>
          <a:bodyPr vert="horz" lIns="91440" tIns="45720" rIns="91440" bIns="45720" rtlCol="0"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6776DED1-33F2-44B6-BACA-761D7966AE18}"/>
              </a:ext>
            </a:extLst>
          </p:cNvPr>
          <p:cNvSpPr>
            <a:spLocks noGrp="1"/>
          </p:cNvSpPr>
          <p:nvPr>
            <p:ph type="sldNum" sz="quarter" idx="4"/>
          </p:nvPr>
        </p:nvSpPr>
        <p:spPr>
          <a:xfrm>
            <a:off x="9732616" y="6356350"/>
            <a:ext cx="1087784" cy="365125"/>
          </a:xfrm>
          <a:prstGeom prst="rect">
            <a:avLst/>
          </a:prstGeom>
        </p:spPr>
        <p:txBody>
          <a:bodyPr vert="horz" lIns="91440" tIns="45720" rIns="91440" bIns="45720" rtlCol="0" anchor="ctr"/>
          <a:lstStyle>
            <a:lvl1pPr algn="r">
              <a:defRPr sz="1000">
                <a:solidFill>
                  <a:schemeClr val="bg2">
                    <a:lumMod val="50000"/>
                  </a:schemeClr>
                </a:solidFill>
                <a:latin typeface="Arial" panose="020B0604020202020204" pitchFamily="34" charset="0"/>
                <a:cs typeface="Arial" panose="020B0604020202020204" pitchFamily="34" charset="0"/>
              </a:defRPr>
            </a:lvl1pPr>
          </a:lstStyle>
          <a:p>
            <a:fld id="{5ACCCE96-6DA8-419A-8EEC-DC24A2139EB8}" type="slidenum">
              <a:rPr lang="en-US" smtClean="0"/>
              <a:pPr/>
              <a:t>‹#›</a:t>
            </a:fld>
            <a:endParaRPr lang="en-US" dirty="0"/>
          </a:p>
        </p:txBody>
      </p:sp>
      <p:sp>
        <p:nvSpPr>
          <p:cNvPr id="7" name="Rectangle 6">
            <a:extLst>
              <a:ext uri="{FF2B5EF4-FFF2-40B4-BE49-F238E27FC236}">
                <a16:creationId xmlns:a16="http://schemas.microsoft.com/office/drawing/2014/main" id="{4D4455F8-B22E-4BE0-9571-A10BF00CF94C}"/>
              </a:ext>
            </a:extLst>
          </p:cNvPr>
          <p:cNvSpPr/>
          <p:nvPr/>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CA9EE776-D946-4DF6-A6EC-52E6077E44B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pic>
        <p:nvPicPr>
          <p:cNvPr id="10" name="Picture 9">
            <a:extLst>
              <a:ext uri="{FF2B5EF4-FFF2-40B4-BE49-F238E27FC236}">
                <a16:creationId xmlns:a16="http://schemas.microsoft.com/office/drawing/2014/main" id="{E7AD460F-4E08-4236-BEB0-3F32099B09D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907648" y="6035040"/>
            <a:ext cx="1284352" cy="822960"/>
          </a:xfrm>
          <a:prstGeom prst="rect">
            <a:avLst/>
          </a:prstGeom>
        </p:spPr>
      </p:pic>
    </p:spTree>
    <p:extLst>
      <p:ext uri="{BB962C8B-B14F-4D97-AF65-F5344CB8AC3E}">
        <p14:creationId xmlns:p14="http://schemas.microsoft.com/office/powerpoint/2010/main" val="3793110067"/>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72" r:id="rId3"/>
    <p:sldLayoutId id="2147483650" r:id="rId4"/>
    <p:sldLayoutId id="2147483689" r:id="rId5"/>
    <p:sldLayoutId id="2147483690" r:id="rId6"/>
    <p:sldLayoutId id="2147483651" r:id="rId7"/>
    <p:sldLayoutId id="2147483652" r:id="rId8"/>
    <p:sldLayoutId id="2147483653" r:id="rId9"/>
    <p:sldLayoutId id="2147483654" r:id="rId10"/>
    <p:sldLayoutId id="2147483655" r:id="rId11"/>
    <p:sldLayoutId id="2147483688" r:id="rId12"/>
    <p:sldLayoutId id="2147483685" r:id="rId13"/>
    <p:sldLayoutId id="2147483691" r:id="rId14"/>
  </p:sldLayoutIdLst>
  <p:transition/>
  <p:hf hdr="0"/>
  <p:txStyles>
    <p:titleStyle>
      <a:lvl1pPr algn="l" defTabSz="914400" rtl="0" eaLnBrk="1" latinLnBrk="0" hangingPunct="1">
        <a:lnSpc>
          <a:spcPct val="90000"/>
        </a:lnSpc>
        <a:spcBef>
          <a:spcPct val="0"/>
        </a:spcBef>
        <a:buNone/>
        <a:defRPr sz="3400" kern="1200">
          <a:solidFill>
            <a:schemeClr val="tx1"/>
          </a:solidFill>
          <a:latin typeface="Arial Black" panose="020B0A04020102020204" pitchFamily="34" charset="0"/>
          <a:ea typeface="+mj-ea"/>
          <a:cs typeface="+mj-cs"/>
        </a:defRPr>
      </a:lvl1pPr>
    </p:titleStyle>
    <p:body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55AD-8BA8-4060-ADBD-CD0EB97C589F}"/>
              </a:ext>
            </a:extLst>
          </p:cNvPr>
          <p:cNvSpPr>
            <a:spLocks noGrp="1"/>
          </p:cNvSpPr>
          <p:nvPr>
            <p:ph type="title"/>
          </p:nvPr>
        </p:nvSpPr>
        <p:spPr>
          <a:xfrm>
            <a:off x="638355" y="457200"/>
            <a:ext cx="10938294" cy="12334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DE74E-3846-43A3-A84B-156F1A96FF56}"/>
              </a:ext>
            </a:extLst>
          </p:cNvPr>
          <p:cNvSpPr>
            <a:spLocks noGrp="1"/>
          </p:cNvSpPr>
          <p:nvPr>
            <p:ph type="body" idx="1"/>
          </p:nvPr>
        </p:nvSpPr>
        <p:spPr>
          <a:xfrm>
            <a:off x="621101" y="1825625"/>
            <a:ext cx="1095554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36C72B-8A45-4E8B-ADE3-17AE45A41BB5}"/>
              </a:ext>
            </a:extLst>
          </p:cNvPr>
          <p:cNvSpPr>
            <a:spLocks noGrp="1"/>
          </p:cNvSpPr>
          <p:nvPr>
            <p:ph type="dt" sz="half" idx="2"/>
          </p:nvPr>
        </p:nvSpPr>
        <p:spPr>
          <a:xfrm>
            <a:off x="609601" y="6356350"/>
            <a:ext cx="1828800" cy="365125"/>
          </a:xfrm>
          <a:prstGeom prst="rect">
            <a:avLst/>
          </a:prstGeom>
        </p:spPr>
        <p:txBody>
          <a:bodyPr vert="horz" lIns="91440" tIns="45720" rIns="91440" bIns="45720" rtlCol="0" anchor="ctr"/>
          <a:lstStyle>
            <a:lvl1pPr algn="l">
              <a:defRPr sz="1000">
                <a:solidFill>
                  <a:schemeClr val="bg2">
                    <a:lumMod val="50000"/>
                  </a:schemeClr>
                </a:solidFill>
                <a:latin typeface="Arial" panose="020B0604020202020204" pitchFamily="34" charset="0"/>
                <a:cs typeface="Arial" panose="020B0604020202020204" pitchFamily="34" charset="0"/>
              </a:defRPr>
            </a:lvl1pPr>
          </a:lstStyle>
          <a:p>
            <a:fld id="{E9BFA4E2-C6D8-4BAA-B0BC-82CCE3ACF51D}" type="datetime4">
              <a:rPr lang="en-US" smtClean="0"/>
              <a:t>March 2, 2020</a:t>
            </a:fld>
            <a:endParaRPr lang="en-US" dirty="0"/>
          </a:p>
        </p:txBody>
      </p:sp>
      <p:sp>
        <p:nvSpPr>
          <p:cNvPr id="5" name="Footer Placeholder 4">
            <a:extLst>
              <a:ext uri="{FF2B5EF4-FFF2-40B4-BE49-F238E27FC236}">
                <a16:creationId xmlns:a16="http://schemas.microsoft.com/office/drawing/2014/main" id="{09B1150D-8EEF-41A3-B981-698B6D4DD8F6}"/>
              </a:ext>
            </a:extLst>
          </p:cNvPr>
          <p:cNvSpPr>
            <a:spLocks noGrp="1"/>
          </p:cNvSpPr>
          <p:nvPr>
            <p:ph type="ftr" sz="quarter" idx="3"/>
          </p:nvPr>
        </p:nvSpPr>
        <p:spPr>
          <a:xfrm>
            <a:off x="3390900" y="6356350"/>
            <a:ext cx="5410200" cy="365125"/>
          </a:xfrm>
          <a:prstGeom prst="rect">
            <a:avLst/>
          </a:prstGeom>
        </p:spPr>
        <p:txBody>
          <a:bodyPr vert="horz" lIns="91440" tIns="45720" rIns="91440" bIns="45720" rtlCol="0"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6776DED1-33F2-44B6-BACA-761D7966AE18}"/>
              </a:ext>
            </a:extLst>
          </p:cNvPr>
          <p:cNvSpPr>
            <a:spLocks noGrp="1"/>
          </p:cNvSpPr>
          <p:nvPr>
            <p:ph type="sldNum" sz="quarter" idx="4"/>
          </p:nvPr>
        </p:nvSpPr>
        <p:spPr>
          <a:xfrm>
            <a:off x="9732616" y="6356350"/>
            <a:ext cx="1087784" cy="365125"/>
          </a:xfrm>
          <a:prstGeom prst="rect">
            <a:avLst/>
          </a:prstGeom>
        </p:spPr>
        <p:txBody>
          <a:bodyPr vert="horz" lIns="91440" tIns="45720" rIns="91440" bIns="45720" rtlCol="0" anchor="ctr"/>
          <a:lstStyle>
            <a:lvl1pPr algn="r">
              <a:defRPr sz="1000">
                <a:solidFill>
                  <a:schemeClr val="bg2">
                    <a:lumMod val="50000"/>
                  </a:schemeClr>
                </a:solidFill>
                <a:latin typeface="Arial" panose="020B0604020202020204" pitchFamily="34" charset="0"/>
                <a:cs typeface="Arial" panose="020B0604020202020204" pitchFamily="34" charset="0"/>
              </a:defRPr>
            </a:lvl1pPr>
          </a:lstStyle>
          <a:p>
            <a:fld id="{5ACCCE96-6DA8-419A-8EEC-DC24A2139EB8}" type="slidenum">
              <a:rPr lang="en-US" smtClean="0"/>
              <a:pPr/>
              <a:t>‹#›</a:t>
            </a:fld>
            <a:endParaRPr lang="en-US" dirty="0"/>
          </a:p>
        </p:txBody>
      </p:sp>
    </p:spTree>
    <p:extLst>
      <p:ext uri="{BB962C8B-B14F-4D97-AF65-F5344CB8AC3E}">
        <p14:creationId xmlns:p14="http://schemas.microsoft.com/office/powerpoint/2010/main" val="3089210768"/>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87" r:id="rId10"/>
    <p:sldLayoutId id="2147483686" r:id="rId11"/>
  </p:sldLayoutIdLst>
  <p:transition/>
  <p:hf hdr="0"/>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4455AD-8BA8-4060-ADBD-CD0EB97C589F}"/>
              </a:ext>
            </a:extLst>
          </p:cNvPr>
          <p:cNvSpPr>
            <a:spLocks noGrp="1"/>
          </p:cNvSpPr>
          <p:nvPr>
            <p:ph type="title"/>
          </p:nvPr>
        </p:nvSpPr>
        <p:spPr>
          <a:xfrm>
            <a:off x="638355" y="457200"/>
            <a:ext cx="10938294" cy="12334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A9DE74E-3846-43A3-A84B-156F1A96FF56}"/>
              </a:ext>
            </a:extLst>
          </p:cNvPr>
          <p:cNvSpPr>
            <a:spLocks noGrp="1"/>
          </p:cNvSpPr>
          <p:nvPr>
            <p:ph type="body" idx="1"/>
          </p:nvPr>
        </p:nvSpPr>
        <p:spPr>
          <a:xfrm>
            <a:off x="621101" y="1825625"/>
            <a:ext cx="1095554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336C72B-8A45-4E8B-ADE3-17AE45A41BB5}"/>
              </a:ext>
            </a:extLst>
          </p:cNvPr>
          <p:cNvSpPr>
            <a:spLocks noGrp="1"/>
          </p:cNvSpPr>
          <p:nvPr>
            <p:ph type="dt" sz="half" idx="2"/>
          </p:nvPr>
        </p:nvSpPr>
        <p:spPr>
          <a:xfrm>
            <a:off x="609601" y="6356350"/>
            <a:ext cx="1828800" cy="365125"/>
          </a:xfrm>
          <a:prstGeom prst="rect">
            <a:avLst/>
          </a:prstGeom>
        </p:spPr>
        <p:txBody>
          <a:bodyPr vert="horz" lIns="91440" tIns="45720" rIns="91440" bIns="45720" rtlCol="0" anchor="ctr"/>
          <a:lstStyle>
            <a:lvl1pPr algn="l">
              <a:defRPr sz="1000">
                <a:solidFill>
                  <a:schemeClr val="bg2">
                    <a:lumMod val="50000"/>
                  </a:schemeClr>
                </a:solidFill>
                <a:latin typeface="Arial" panose="020B0604020202020204" pitchFamily="34" charset="0"/>
                <a:cs typeface="Arial" panose="020B0604020202020204" pitchFamily="34" charset="0"/>
              </a:defRPr>
            </a:lvl1pPr>
          </a:lstStyle>
          <a:p>
            <a:fld id="{51B0E274-04E9-447C-8AA3-72FA56E426B4}" type="datetime4">
              <a:rPr lang="en-US" smtClean="0"/>
              <a:t>March 2, 2020</a:t>
            </a:fld>
            <a:endParaRPr lang="en-US" dirty="0"/>
          </a:p>
        </p:txBody>
      </p:sp>
      <p:sp>
        <p:nvSpPr>
          <p:cNvPr id="5" name="Footer Placeholder 4">
            <a:extLst>
              <a:ext uri="{FF2B5EF4-FFF2-40B4-BE49-F238E27FC236}">
                <a16:creationId xmlns:a16="http://schemas.microsoft.com/office/drawing/2014/main" id="{09B1150D-8EEF-41A3-B981-698B6D4DD8F6}"/>
              </a:ext>
            </a:extLst>
          </p:cNvPr>
          <p:cNvSpPr>
            <a:spLocks noGrp="1"/>
          </p:cNvSpPr>
          <p:nvPr>
            <p:ph type="ftr" sz="quarter" idx="3"/>
          </p:nvPr>
        </p:nvSpPr>
        <p:spPr>
          <a:xfrm>
            <a:off x="3390900" y="6356350"/>
            <a:ext cx="5410200" cy="365125"/>
          </a:xfrm>
          <a:prstGeom prst="rect">
            <a:avLst/>
          </a:prstGeom>
        </p:spPr>
        <p:txBody>
          <a:bodyPr vert="horz" lIns="91440" tIns="45720" rIns="91440" bIns="45720" rtlCol="0"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r>
              <a:rPr lang="en-US" dirty="0"/>
              <a:t>PRIVILEGED and CONFIDENTIAL and/or ATTORNEY WORK PRODUCT.</a:t>
            </a:r>
          </a:p>
        </p:txBody>
      </p:sp>
      <p:sp>
        <p:nvSpPr>
          <p:cNvPr id="6" name="Slide Number Placeholder 5">
            <a:extLst>
              <a:ext uri="{FF2B5EF4-FFF2-40B4-BE49-F238E27FC236}">
                <a16:creationId xmlns:a16="http://schemas.microsoft.com/office/drawing/2014/main" id="{6776DED1-33F2-44B6-BACA-761D7966AE18}"/>
              </a:ext>
            </a:extLst>
          </p:cNvPr>
          <p:cNvSpPr>
            <a:spLocks noGrp="1"/>
          </p:cNvSpPr>
          <p:nvPr>
            <p:ph type="sldNum" sz="quarter" idx="4"/>
          </p:nvPr>
        </p:nvSpPr>
        <p:spPr>
          <a:xfrm>
            <a:off x="9732616" y="6356350"/>
            <a:ext cx="1087784" cy="365125"/>
          </a:xfrm>
          <a:prstGeom prst="rect">
            <a:avLst/>
          </a:prstGeom>
        </p:spPr>
        <p:txBody>
          <a:bodyPr vert="horz" lIns="91440" tIns="45720" rIns="91440" bIns="45720" rtlCol="0" anchor="ctr"/>
          <a:lstStyle>
            <a:lvl1pPr algn="r">
              <a:defRPr sz="1000">
                <a:solidFill>
                  <a:schemeClr val="bg2">
                    <a:lumMod val="50000"/>
                  </a:schemeClr>
                </a:solidFill>
                <a:latin typeface="Arial" panose="020B0604020202020204" pitchFamily="34" charset="0"/>
                <a:cs typeface="Arial" panose="020B0604020202020204" pitchFamily="34" charset="0"/>
              </a:defRPr>
            </a:lvl1pPr>
          </a:lstStyle>
          <a:p>
            <a:fld id="{5ACCCE96-6DA8-419A-8EEC-DC24A2139EB8}" type="slidenum">
              <a:rPr lang="en-US" smtClean="0"/>
              <a:pPr/>
              <a:t>‹#›</a:t>
            </a:fld>
            <a:endParaRPr lang="en-US" dirty="0"/>
          </a:p>
        </p:txBody>
      </p:sp>
      <p:sp>
        <p:nvSpPr>
          <p:cNvPr id="7" name="Rectangle 6">
            <a:extLst>
              <a:ext uri="{FF2B5EF4-FFF2-40B4-BE49-F238E27FC236}">
                <a16:creationId xmlns:a16="http://schemas.microsoft.com/office/drawing/2014/main" id="{4D4455F8-B22E-4BE0-9571-A10BF00CF94C}"/>
              </a:ext>
            </a:extLst>
          </p:cNvPr>
          <p:cNvSpPr/>
          <p:nvPr/>
        </p:nvSpPr>
        <p:spPr>
          <a:xfrm>
            <a:off x="0" y="0"/>
            <a:ext cx="12192000" cy="457200"/>
          </a:xfrm>
          <a:prstGeom prst="rect">
            <a:avLst/>
          </a:prstGeom>
          <a:solidFill>
            <a:srgbClr val="4918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pic>
        <p:nvPicPr>
          <p:cNvPr id="8" name="Picture 7">
            <a:extLst>
              <a:ext uri="{FF2B5EF4-FFF2-40B4-BE49-F238E27FC236}">
                <a16:creationId xmlns:a16="http://schemas.microsoft.com/office/drawing/2014/main" id="{CA9EE776-D946-4DF6-A6EC-52E6077E4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6680"/>
            <a:ext cx="1234088" cy="274320"/>
          </a:xfrm>
          <a:prstGeom prst="rect">
            <a:avLst/>
          </a:prstGeom>
        </p:spPr>
      </p:pic>
      <p:pic>
        <p:nvPicPr>
          <p:cNvPr id="10" name="Picture 9">
            <a:extLst>
              <a:ext uri="{FF2B5EF4-FFF2-40B4-BE49-F238E27FC236}">
                <a16:creationId xmlns:a16="http://schemas.microsoft.com/office/drawing/2014/main" id="{E7AD460F-4E08-4236-BEB0-3F32099B09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07648" y="6035040"/>
            <a:ext cx="1284352" cy="822960"/>
          </a:xfrm>
          <a:prstGeom prst="rect">
            <a:avLst/>
          </a:prstGeom>
        </p:spPr>
      </p:pic>
    </p:spTree>
    <p:extLst>
      <p:ext uri="{BB962C8B-B14F-4D97-AF65-F5344CB8AC3E}">
        <p14:creationId xmlns:p14="http://schemas.microsoft.com/office/powerpoint/2010/main" val="2746652940"/>
      </p:ext>
    </p:extLst>
  </p:cSld>
  <p:clrMap bg1="lt1" tx1="dk1" bg2="lt2" tx2="dk2" accent1="accent1" accent2="accent2" accent3="accent3" accent4="accent4" accent5="accent5" accent6="accent6" hlink="hlink" folHlink="folHlink"/>
  <p:sldLayoutIdLst>
    <p:sldLayoutId id="2147483684" r:id="rId1"/>
    <p:sldLayoutId id="2147483683" r:id="rId2"/>
  </p:sldLayoutIdLst>
  <p:transition/>
  <p:hf hdr="0"/>
  <p:txStyles>
    <p:titleStyle>
      <a:lvl1pPr algn="l" defTabSz="914400" rtl="0" eaLnBrk="1" latinLnBrk="0" hangingPunct="1">
        <a:lnSpc>
          <a:spcPct val="90000"/>
        </a:lnSpc>
        <a:spcBef>
          <a:spcPct val="0"/>
        </a:spcBef>
        <a:buNone/>
        <a:defRPr sz="3600" kern="1200">
          <a:solidFill>
            <a:schemeClr val="tx1"/>
          </a:solidFill>
          <a:latin typeface="Arial Black" panose="020B0A04020102020204" pitchFamily="34" charset="0"/>
          <a:ea typeface="+mj-ea"/>
          <a:cs typeface="+mj-cs"/>
        </a:defRPr>
      </a:lvl1pPr>
    </p:titleStyle>
    <p:body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hyperlink" Target="https://www.jandkcabinetrychicago.com/abou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10.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www.6squarecabinets.com/construction/" TargetMode="External"/><Relationship Id="rId2" Type="http://schemas.openxmlformats.org/officeDocument/2006/relationships/notesSlide" Target="../notesSlides/notesSlide40.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hyperlink" Target="https://www.cliqstudios.com/construction-specifications/" TargetMode="External"/><Relationship Id="rId2" Type="http://schemas.openxmlformats.org/officeDocument/2006/relationships/notesSlide" Target="../notesSlides/notesSlide41.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hyperlink" Target="https://kovillecabinetry.com/white-shaker/" TargetMode="Externa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07E01-DB56-40A4-B136-B35AAA4B2FD1}"/>
              </a:ext>
            </a:extLst>
          </p:cNvPr>
          <p:cNvSpPr>
            <a:spLocks noGrp="1"/>
          </p:cNvSpPr>
          <p:nvPr>
            <p:ph type="ctrTitle"/>
          </p:nvPr>
        </p:nvSpPr>
        <p:spPr/>
        <p:txBody>
          <a:bodyPr>
            <a:normAutofit/>
          </a:bodyPr>
          <a:lstStyle/>
          <a:p>
            <a:r>
              <a:rPr lang="en-US" dirty="0"/>
              <a:t>Wooden Cabinets and Vanities from China</a:t>
            </a:r>
            <a:br>
              <a:rPr lang="en-US" dirty="0"/>
            </a:br>
            <a:br>
              <a:rPr lang="en-US" sz="3000" dirty="0"/>
            </a:br>
            <a:r>
              <a:rPr lang="en-US" sz="2700" dirty="0"/>
              <a:t>Inv. Nos. 701-TA-620 and 731-TA-1445</a:t>
            </a:r>
          </a:p>
        </p:txBody>
      </p:sp>
      <p:sp>
        <p:nvSpPr>
          <p:cNvPr id="3" name="Text Placeholder 2">
            <a:extLst>
              <a:ext uri="{FF2B5EF4-FFF2-40B4-BE49-F238E27FC236}">
                <a16:creationId xmlns:a16="http://schemas.microsoft.com/office/drawing/2014/main" id="{E480E2CD-4082-4CEA-B98E-CB6635372533}"/>
              </a:ext>
            </a:extLst>
          </p:cNvPr>
          <p:cNvSpPr>
            <a:spLocks noGrp="1"/>
          </p:cNvSpPr>
          <p:nvPr>
            <p:ph type="body" sz="quarter" idx="12"/>
          </p:nvPr>
        </p:nvSpPr>
        <p:spPr/>
        <p:txBody>
          <a:bodyPr/>
          <a:lstStyle/>
          <a:p>
            <a:r>
              <a:rPr lang="en-US" dirty="0"/>
              <a:t>February 20, 2020</a:t>
            </a:r>
          </a:p>
        </p:txBody>
      </p:sp>
      <p:sp>
        <p:nvSpPr>
          <p:cNvPr id="4" name="Subtitle 3">
            <a:extLst>
              <a:ext uri="{FF2B5EF4-FFF2-40B4-BE49-F238E27FC236}">
                <a16:creationId xmlns:a16="http://schemas.microsoft.com/office/drawing/2014/main" id="{7EE0E72B-CB25-40A9-9915-C2903CC5656A}"/>
              </a:ext>
            </a:extLst>
          </p:cNvPr>
          <p:cNvSpPr>
            <a:spLocks noGrp="1"/>
          </p:cNvSpPr>
          <p:nvPr>
            <p:ph type="subTitle" idx="1"/>
          </p:nvPr>
        </p:nvSpPr>
        <p:spPr/>
        <p:txBody>
          <a:bodyPr>
            <a:normAutofit/>
          </a:bodyPr>
          <a:lstStyle/>
          <a:p>
            <a:r>
              <a:rPr lang="en-US" sz="2700" dirty="0"/>
              <a:t>Presentation of the Domestic Industry</a:t>
            </a:r>
          </a:p>
        </p:txBody>
      </p:sp>
    </p:spTree>
    <p:extLst>
      <p:ext uri="{BB962C8B-B14F-4D97-AF65-F5344CB8AC3E}">
        <p14:creationId xmlns:p14="http://schemas.microsoft.com/office/powerpoint/2010/main" val="58985114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J&amp;K CABINETRY </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z="1400" smtClean="0"/>
              <a:t>10</a:t>
            </a:fld>
            <a:endParaRPr lang="en-US" sz="1400" dirty="0"/>
          </a:p>
        </p:txBody>
      </p:sp>
      <p:pic>
        <p:nvPicPr>
          <p:cNvPr id="6" name="Picture 5">
            <a:extLst>
              <a:ext uri="{FF2B5EF4-FFF2-40B4-BE49-F238E27FC236}">
                <a16:creationId xmlns:a16="http://schemas.microsoft.com/office/drawing/2014/main" id="{2B032C08-38B1-4BA6-B8B9-47B1CD3B61B5}"/>
              </a:ext>
            </a:extLst>
          </p:cNvPr>
          <p:cNvPicPr>
            <a:picLocks noChangeAspect="1"/>
          </p:cNvPicPr>
          <p:nvPr/>
        </p:nvPicPr>
        <p:blipFill>
          <a:blip r:embed="rId3"/>
          <a:stretch>
            <a:fillRect/>
          </a:stretch>
        </p:blipFill>
        <p:spPr>
          <a:xfrm>
            <a:off x="735356" y="1468818"/>
            <a:ext cx="6570028" cy="4887532"/>
          </a:xfrm>
          <a:prstGeom prst="rect">
            <a:avLst/>
          </a:prstGeom>
        </p:spPr>
      </p:pic>
      <p:sp>
        <p:nvSpPr>
          <p:cNvPr id="8" name="TextBox 7">
            <a:extLst>
              <a:ext uri="{FF2B5EF4-FFF2-40B4-BE49-F238E27FC236}">
                <a16:creationId xmlns:a16="http://schemas.microsoft.com/office/drawing/2014/main" id="{BC8A4171-182C-4D4E-B1F3-3C06620993E0}"/>
              </a:ext>
            </a:extLst>
          </p:cNvPr>
          <p:cNvSpPr txBox="1"/>
          <p:nvPr/>
        </p:nvSpPr>
        <p:spPr>
          <a:xfrm>
            <a:off x="7841124" y="1690688"/>
            <a:ext cx="3782984" cy="1200329"/>
          </a:xfrm>
          <a:prstGeom prst="rect">
            <a:avLst/>
          </a:prstGeom>
          <a:solidFill>
            <a:schemeClr val="bg1"/>
          </a:solidFill>
          <a:ln>
            <a:solidFill>
              <a:schemeClr val="accent1">
                <a:shade val="50000"/>
              </a:schemeClr>
            </a:solidFill>
          </a:ln>
        </p:spPr>
        <p:txBody>
          <a:bodyPr wrap="square" rtlCol="0">
            <a:spAutoFit/>
          </a:bodyPr>
          <a:lstStyle/>
          <a:p>
            <a:pPr algn="ctr"/>
            <a:endParaRPr lang="en-US" dirty="0"/>
          </a:p>
          <a:p>
            <a:pPr algn="ctr"/>
            <a:r>
              <a:rPr lang="en-US" dirty="0"/>
              <a:t>“We offer semi-custom and Ready-to Assemble (RTA) cabinets.”</a:t>
            </a:r>
          </a:p>
          <a:p>
            <a:pPr algn="ctr"/>
            <a:endParaRPr lang="en-US" dirty="0"/>
          </a:p>
        </p:txBody>
      </p:sp>
      <p:sp>
        <p:nvSpPr>
          <p:cNvPr id="10" name="TextBox 9">
            <a:extLst>
              <a:ext uri="{FF2B5EF4-FFF2-40B4-BE49-F238E27FC236}">
                <a16:creationId xmlns:a16="http://schemas.microsoft.com/office/drawing/2014/main" id="{C1D23F29-6356-439B-9A7A-B8F3A650974D}"/>
              </a:ext>
            </a:extLst>
          </p:cNvPr>
          <p:cNvSpPr txBox="1"/>
          <p:nvPr/>
        </p:nvSpPr>
        <p:spPr>
          <a:xfrm>
            <a:off x="92270" y="6464930"/>
            <a:ext cx="6565204" cy="369332"/>
          </a:xfrm>
          <a:prstGeom prst="rect">
            <a:avLst/>
          </a:prstGeom>
          <a:noFill/>
        </p:spPr>
        <p:txBody>
          <a:bodyPr wrap="square" rtlCol="0">
            <a:spAutoFit/>
          </a:bodyPr>
          <a:lstStyle/>
          <a:p>
            <a:r>
              <a:rPr lang="en-US" dirty="0"/>
              <a:t>Source: </a:t>
            </a:r>
            <a:r>
              <a:rPr lang="en-US" dirty="0">
                <a:hlinkClick r:id="rId4"/>
              </a:rPr>
              <a:t>https://www.jandkcabinetrychicago.com/about</a:t>
            </a:r>
            <a:r>
              <a:rPr lang="en-US" dirty="0"/>
              <a:t>.</a:t>
            </a:r>
            <a:endParaRPr lang="en-US" sz="1067" i="1" dirty="0"/>
          </a:p>
        </p:txBody>
      </p:sp>
      <p:sp>
        <p:nvSpPr>
          <p:cNvPr id="7" name="TextBox 6">
            <a:extLst>
              <a:ext uri="{FF2B5EF4-FFF2-40B4-BE49-F238E27FC236}">
                <a16:creationId xmlns:a16="http://schemas.microsoft.com/office/drawing/2014/main" id="{859F9986-1DD7-4533-8467-08DA997DA8A6}"/>
              </a:ext>
            </a:extLst>
          </p:cNvPr>
          <p:cNvSpPr txBox="1"/>
          <p:nvPr/>
        </p:nvSpPr>
        <p:spPr>
          <a:xfrm>
            <a:off x="7841124" y="3429000"/>
            <a:ext cx="3735525" cy="923330"/>
          </a:xfrm>
          <a:prstGeom prst="rect">
            <a:avLst/>
          </a:prstGeom>
          <a:noFill/>
        </p:spPr>
        <p:txBody>
          <a:bodyPr wrap="square" rtlCol="0">
            <a:spAutoFit/>
          </a:bodyPr>
          <a:lstStyle/>
          <a:p>
            <a:r>
              <a:rPr lang="en-US" dirty="0"/>
              <a:t>J&amp;K is the affiliated and exclusive importer for Dalian </a:t>
            </a:r>
            <a:r>
              <a:rPr lang="en-US" dirty="0" err="1"/>
              <a:t>Meisen</a:t>
            </a:r>
            <a:r>
              <a:rPr lang="en-US" dirty="0"/>
              <a:t> –dumping margin </a:t>
            </a:r>
            <a:r>
              <a:rPr lang="en-US" b="1" dirty="0"/>
              <a:t>262.18% </a:t>
            </a:r>
          </a:p>
        </p:txBody>
      </p:sp>
      <p:pic>
        <p:nvPicPr>
          <p:cNvPr id="1025" name="Picture 1" descr="rId1">
            <a:extLst>
              <a:ext uri="{FF2B5EF4-FFF2-40B4-BE49-F238E27FC236}">
                <a16:creationId xmlns:a16="http://schemas.microsoft.com/office/drawing/2014/main" id="{C402BFDC-3BED-464B-B77D-EFF9263E7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6750" cy="581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rId1">
            <a:extLst>
              <a:ext uri="{FF2B5EF4-FFF2-40B4-BE49-F238E27FC236}">
                <a16:creationId xmlns:a16="http://schemas.microsoft.com/office/drawing/2014/main" id="{BD7B3D28-D404-440E-82BF-DB370390DE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66750" cy="58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45103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PANDA </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mtClean="0"/>
              <a:t>11</a:t>
            </a:fld>
            <a:endParaRPr lang="en-US" dirty="0"/>
          </a:p>
        </p:txBody>
      </p:sp>
      <p:pic>
        <p:nvPicPr>
          <p:cNvPr id="4" name="Picture 3">
            <a:extLst>
              <a:ext uri="{FF2B5EF4-FFF2-40B4-BE49-F238E27FC236}">
                <a16:creationId xmlns:a16="http://schemas.microsoft.com/office/drawing/2014/main" id="{4E2C91D1-A9D7-426C-9BE1-DA0EC4374B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27201" y="1565753"/>
            <a:ext cx="3714751" cy="4953000"/>
          </a:xfrm>
          <a:prstGeom prst="rect">
            <a:avLst/>
          </a:prstGeom>
        </p:spPr>
      </p:pic>
      <p:pic>
        <p:nvPicPr>
          <p:cNvPr id="5" name="Picture 4">
            <a:extLst>
              <a:ext uri="{FF2B5EF4-FFF2-40B4-BE49-F238E27FC236}">
                <a16:creationId xmlns:a16="http://schemas.microsoft.com/office/drawing/2014/main" id="{B1D9838F-CD27-45B3-B699-328F58A9D4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4401" y="1565753"/>
            <a:ext cx="3714751" cy="4953000"/>
          </a:xfrm>
          <a:prstGeom prst="rect">
            <a:avLst/>
          </a:prstGeom>
        </p:spPr>
      </p:pic>
    </p:spTree>
    <p:extLst>
      <p:ext uri="{BB962C8B-B14F-4D97-AF65-F5344CB8AC3E}">
        <p14:creationId xmlns:p14="http://schemas.microsoft.com/office/powerpoint/2010/main" val="42632052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20BC-215C-4B22-94AD-314AF3FFE3B1}"/>
              </a:ext>
            </a:extLst>
          </p:cNvPr>
          <p:cNvSpPr>
            <a:spLocks noGrp="1"/>
          </p:cNvSpPr>
          <p:nvPr>
            <p:ph type="title"/>
          </p:nvPr>
        </p:nvSpPr>
        <p:spPr/>
        <p:txBody>
          <a:bodyPr/>
          <a:lstStyle/>
          <a:p>
            <a:r>
              <a:rPr lang="en-US" dirty="0"/>
              <a:t>GOLDENHOME </a:t>
            </a:r>
          </a:p>
        </p:txBody>
      </p:sp>
      <p:sp>
        <p:nvSpPr>
          <p:cNvPr id="3" name="Slide Number Placeholder 2">
            <a:extLst>
              <a:ext uri="{FF2B5EF4-FFF2-40B4-BE49-F238E27FC236}">
                <a16:creationId xmlns:a16="http://schemas.microsoft.com/office/drawing/2014/main" id="{B00A11A1-C75A-468E-92B3-69F5F2E37CAE}"/>
              </a:ext>
            </a:extLst>
          </p:cNvPr>
          <p:cNvSpPr>
            <a:spLocks noGrp="1"/>
          </p:cNvSpPr>
          <p:nvPr>
            <p:ph type="sldNum" sz="quarter" idx="12"/>
          </p:nvPr>
        </p:nvSpPr>
        <p:spPr/>
        <p:txBody>
          <a:bodyPr/>
          <a:lstStyle/>
          <a:p>
            <a:fld id="{B60E2673-80B6-4CA7-9668-B914265820D5}" type="slidenum">
              <a:rPr lang="en-US" sz="1400" smtClean="0"/>
              <a:t>12</a:t>
            </a:fld>
            <a:endParaRPr lang="en-US" sz="1400" dirty="0"/>
          </a:p>
        </p:txBody>
      </p:sp>
      <p:pic>
        <p:nvPicPr>
          <p:cNvPr id="4" name="Picture 3">
            <a:extLst>
              <a:ext uri="{FF2B5EF4-FFF2-40B4-BE49-F238E27FC236}">
                <a16:creationId xmlns:a16="http://schemas.microsoft.com/office/drawing/2014/main" id="{E6BD8169-2646-4E62-969F-B475CF3F5BE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1849676"/>
            <a:ext cx="5520267" cy="4140200"/>
          </a:xfrm>
          <a:prstGeom prst="rect">
            <a:avLst/>
          </a:prstGeom>
        </p:spPr>
      </p:pic>
      <p:pic>
        <p:nvPicPr>
          <p:cNvPr id="5" name="Picture 4">
            <a:extLst>
              <a:ext uri="{FF2B5EF4-FFF2-40B4-BE49-F238E27FC236}">
                <a16:creationId xmlns:a16="http://schemas.microsoft.com/office/drawing/2014/main" id="{BE220FEA-B1A5-48C6-94D0-B356BABF02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2400" y="981553"/>
            <a:ext cx="3756243" cy="5008324"/>
          </a:xfrm>
          <a:prstGeom prst="rect">
            <a:avLst/>
          </a:prstGeom>
        </p:spPr>
      </p:pic>
    </p:spTree>
    <p:extLst>
      <p:ext uri="{BB962C8B-B14F-4D97-AF65-F5344CB8AC3E}">
        <p14:creationId xmlns:p14="http://schemas.microsoft.com/office/powerpoint/2010/main" val="27418912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A60F52-1E83-45B8-857F-5B55172FD4DA}"/>
              </a:ext>
            </a:extLst>
          </p:cNvPr>
          <p:cNvSpPr>
            <a:spLocks noGrp="1"/>
          </p:cNvSpPr>
          <p:nvPr>
            <p:ph type="sldNum" sz="quarter" idx="12"/>
          </p:nvPr>
        </p:nvSpPr>
        <p:spPr/>
        <p:txBody>
          <a:bodyPr/>
          <a:lstStyle/>
          <a:p>
            <a:fld id="{B60E2673-80B6-4CA7-9668-B914265820D5}" type="slidenum">
              <a:rPr lang="en-US" sz="1400" smtClean="0"/>
              <a:t>13</a:t>
            </a:fld>
            <a:endParaRPr lang="en-US" sz="1400" dirty="0"/>
          </a:p>
        </p:txBody>
      </p:sp>
      <p:pic>
        <p:nvPicPr>
          <p:cNvPr id="3" name="Picture 2">
            <a:extLst>
              <a:ext uri="{FF2B5EF4-FFF2-40B4-BE49-F238E27FC236}">
                <a16:creationId xmlns:a16="http://schemas.microsoft.com/office/drawing/2014/main" id="{A16246E4-894E-4A0F-9205-6BA4154CA7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001" y="787400"/>
            <a:ext cx="8858249" cy="4267200"/>
          </a:xfrm>
          <a:prstGeom prst="rect">
            <a:avLst/>
          </a:prstGeom>
        </p:spPr>
      </p:pic>
      <p:pic>
        <p:nvPicPr>
          <p:cNvPr id="4" name="Picture 3">
            <a:extLst>
              <a:ext uri="{FF2B5EF4-FFF2-40B4-BE49-F238E27FC236}">
                <a16:creationId xmlns:a16="http://schemas.microsoft.com/office/drawing/2014/main" id="{08B270A1-276A-441C-BCEE-701B2E0BAC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54400" y="4140200"/>
            <a:ext cx="6807200" cy="2133600"/>
          </a:xfrm>
          <a:prstGeom prst="rect">
            <a:avLst/>
          </a:prstGeom>
        </p:spPr>
      </p:pic>
    </p:spTree>
    <p:extLst>
      <p:ext uri="{BB962C8B-B14F-4D97-AF65-F5344CB8AC3E}">
        <p14:creationId xmlns:p14="http://schemas.microsoft.com/office/powerpoint/2010/main" val="108938902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7D51-414E-4D93-B05E-A1892E195954}"/>
              </a:ext>
            </a:extLst>
          </p:cNvPr>
          <p:cNvSpPr>
            <a:spLocks noGrp="1"/>
          </p:cNvSpPr>
          <p:nvPr>
            <p:ph type="title"/>
          </p:nvPr>
        </p:nvSpPr>
        <p:spPr/>
        <p:txBody>
          <a:bodyPr/>
          <a:lstStyle/>
          <a:p>
            <a:r>
              <a:rPr lang="en-US" dirty="0"/>
              <a:t>SAME DAY CABINETS / ECO WOOD</a:t>
            </a:r>
          </a:p>
        </p:txBody>
      </p:sp>
      <p:sp>
        <p:nvSpPr>
          <p:cNvPr id="3" name="Slide Number Placeholder 2">
            <a:extLst>
              <a:ext uri="{FF2B5EF4-FFF2-40B4-BE49-F238E27FC236}">
                <a16:creationId xmlns:a16="http://schemas.microsoft.com/office/drawing/2014/main" id="{CA9B0513-A658-48B9-B152-A44B12ACBA71}"/>
              </a:ext>
            </a:extLst>
          </p:cNvPr>
          <p:cNvSpPr>
            <a:spLocks noGrp="1"/>
          </p:cNvSpPr>
          <p:nvPr>
            <p:ph type="sldNum" sz="quarter" idx="12"/>
          </p:nvPr>
        </p:nvSpPr>
        <p:spPr/>
        <p:txBody>
          <a:bodyPr/>
          <a:lstStyle/>
          <a:p>
            <a:fld id="{B60E2673-80B6-4CA7-9668-B914265820D5}" type="slidenum">
              <a:rPr lang="en-US" sz="1400" smtClean="0"/>
              <a:t>14</a:t>
            </a:fld>
            <a:endParaRPr lang="en-US" sz="1400" dirty="0"/>
          </a:p>
        </p:txBody>
      </p:sp>
      <p:pic>
        <p:nvPicPr>
          <p:cNvPr id="1026" name="Picture 2" descr="http://samedaycabinets.com/wp-content/uploads/2016/11/SameDay-043.jpg">
            <a:extLst>
              <a:ext uri="{FF2B5EF4-FFF2-40B4-BE49-F238E27FC236}">
                <a16:creationId xmlns:a16="http://schemas.microsoft.com/office/drawing/2014/main" id="{CFD24F1A-4895-4CF1-8BD1-94A083AFC8A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4509" y="1535585"/>
            <a:ext cx="7056291" cy="4696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911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7D51-414E-4D93-B05E-A1892E195954}"/>
              </a:ext>
            </a:extLst>
          </p:cNvPr>
          <p:cNvSpPr>
            <a:spLocks noGrp="1"/>
          </p:cNvSpPr>
          <p:nvPr>
            <p:ph type="title"/>
          </p:nvPr>
        </p:nvSpPr>
        <p:spPr/>
        <p:txBody>
          <a:bodyPr/>
          <a:lstStyle/>
          <a:p>
            <a:r>
              <a:rPr lang="en-US" dirty="0"/>
              <a:t>SAME DAY CABINETS/ECO WOOD</a:t>
            </a:r>
          </a:p>
        </p:txBody>
      </p:sp>
      <p:sp>
        <p:nvSpPr>
          <p:cNvPr id="3" name="Slide Number Placeholder 2">
            <a:extLst>
              <a:ext uri="{FF2B5EF4-FFF2-40B4-BE49-F238E27FC236}">
                <a16:creationId xmlns:a16="http://schemas.microsoft.com/office/drawing/2014/main" id="{CA9B0513-A658-48B9-B152-A44B12ACBA71}"/>
              </a:ext>
            </a:extLst>
          </p:cNvPr>
          <p:cNvSpPr>
            <a:spLocks noGrp="1"/>
          </p:cNvSpPr>
          <p:nvPr>
            <p:ph type="sldNum" sz="quarter" idx="12"/>
          </p:nvPr>
        </p:nvSpPr>
        <p:spPr/>
        <p:txBody>
          <a:bodyPr/>
          <a:lstStyle/>
          <a:p>
            <a:fld id="{B60E2673-80B6-4CA7-9668-B914265820D5}" type="slidenum">
              <a:rPr lang="en-US" sz="1400" smtClean="0"/>
              <a:t>15</a:t>
            </a:fld>
            <a:endParaRPr lang="en-US" sz="1400" dirty="0"/>
          </a:p>
        </p:txBody>
      </p:sp>
      <p:pic>
        <p:nvPicPr>
          <p:cNvPr id="4" name="Picture 3">
            <a:extLst>
              <a:ext uri="{FF2B5EF4-FFF2-40B4-BE49-F238E27FC236}">
                <a16:creationId xmlns:a16="http://schemas.microsoft.com/office/drawing/2014/main" id="{E1C04BA7-DA06-4AA6-B255-9D0A763FAF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30400" y="1736247"/>
            <a:ext cx="5994400" cy="4495800"/>
          </a:xfrm>
          <a:prstGeom prst="rect">
            <a:avLst/>
          </a:prstGeom>
        </p:spPr>
      </p:pic>
    </p:spTree>
    <p:extLst>
      <p:ext uri="{BB962C8B-B14F-4D97-AF65-F5344CB8AC3E}">
        <p14:creationId xmlns:p14="http://schemas.microsoft.com/office/powerpoint/2010/main" val="76764784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7D51-414E-4D93-B05E-A1892E195954}"/>
              </a:ext>
            </a:extLst>
          </p:cNvPr>
          <p:cNvSpPr>
            <a:spLocks noGrp="1"/>
          </p:cNvSpPr>
          <p:nvPr>
            <p:ph type="title"/>
          </p:nvPr>
        </p:nvSpPr>
        <p:spPr/>
        <p:txBody>
          <a:bodyPr/>
          <a:lstStyle/>
          <a:p>
            <a:r>
              <a:rPr lang="en-US" dirty="0"/>
              <a:t>SAME DAY CABINETS/ECO WOOD</a:t>
            </a:r>
          </a:p>
        </p:txBody>
      </p:sp>
      <p:sp>
        <p:nvSpPr>
          <p:cNvPr id="3" name="Slide Number Placeholder 2">
            <a:extLst>
              <a:ext uri="{FF2B5EF4-FFF2-40B4-BE49-F238E27FC236}">
                <a16:creationId xmlns:a16="http://schemas.microsoft.com/office/drawing/2014/main" id="{CA9B0513-A658-48B9-B152-A44B12ACBA71}"/>
              </a:ext>
            </a:extLst>
          </p:cNvPr>
          <p:cNvSpPr>
            <a:spLocks noGrp="1"/>
          </p:cNvSpPr>
          <p:nvPr>
            <p:ph type="sldNum" sz="quarter" idx="12"/>
          </p:nvPr>
        </p:nvSpPr>
        <p:spPr/>
        <p:txBody>
          <a:bodyPr/>
          <a:lstStyle/>
          <a:p>
            <a:fld id="{B60E2673-80B6-4CA7-9668-B914265820D5}" type="slidenum">
              <a:rPr lang="en-US" smtClean="0"/>
              <a:t>16</a:t>
            </a:fld>
            <a:endParaRPr lang="en-US" dirty="0"/>
          </a:p>
        </p:txBody>
      </p:sp>
      <p:pic>
        <p:nvPicPr>
          <p:cNvPr id="4" name="Picture 3">
            <a:extLst>
              <a:ext uri="{FF2B5EF4-FFF2-40B4-BE49-F238E27FC236}">
                <a16:creationId xmlns:a16="http://schemas.microsoft.com/office/drawing/2014/main" id="{16B2F937-82B2-4D5B-B741-68EB4528DA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601" y="1664850"/>
            <a:ext cx="3587751" cy="4783668"/>
          </a:xfrm>
          <a:prstGeom prst="rect">
            <a:avLst/>
          </a:prstGeom>
        </p:spPr>
      </p:pic>
      <p:pic>
        <p:nvPicPr>
          <p:cNvPr id="5" name="Picture 4">
            <a:extLst>
              <a:ext uri="{FF2B5EF4-FFF2-40B4-BE49-F238E27FC236}">
                <a16:creationId xmlns:a16="http://schemas.microsoft.com/office/drawing/2014/main" id="{F8244369-45C9-472E-B77B-6D79C78750B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55392" y="1664849"/>
            <a:ext cx="3593685" cy="4791580"/>
          </a:xfrm>
          <a:prstGeom prst="rect">
            <a:avLst/>
          </a:prstGeom>
        </p:spPr>
      </p:pic>
    </p:spTree>
    <p:extLst>
      <p:ext uri="{BB962C8B-B14F-4D97-AF65-F5344CB8AC3E}">
        <p14:creationId xmlns:p14="http://schemas.microsoft.com/office/powerpoint/2010/main" val="33540374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7D51-414E-4D93-B05E-A1892E195954}"/>
              </a:ext>
            </a:extLst>
          </p:cNvPr>
          <p:cNvSpPr>
            <a:spLocks noGrp="1"/>
          </p:cNvSpPr>
          <p:nvPr>
            <p:ph type="title"/>
          </p:nvPr>
        </p:nvSpPr>
        <p:spPr/>
        <p:txBody>
          <a:bodyPr/>
          <a:lstStyle/>
          <a:p>
            <a:r>
              <a:rPr lang="en-US" dirty="0"/>
              <a:t>SAME DAY CABINETS/ECO WOOD</a:t>
            </a:r>
          </a:p>
        </p:txBody>
      </p:sp>
      <p:sp>
        <p:nvSpPr>
          <p:cNvPr id="3" name="Slide Number Placeholder 2">
            <a:extLst>
              <a:ext uri="{FF2B5EF4-FFF2-40B4-BE49-F238E27FC236}">
                <a16:creationId xmlns:a16="http://schemas.microsoft.com/office/drawing/2014/main" id="{CA9B0513-A658-48B9-B152-A44B12ACBA71}"/>
              </a:ext>
            </a:extLst>
          </p:cNvPr>
          <p:cNvSpPr>
            <a:spLocks noGrp="1"/>
          </p:cNvSpPr>
          <p:nvPr>
            <p:ph type="sldNum" sz="quarter" idx="12"/>
          </p:nvPr>
        </p:nvSpPr>
        <p:spPr/>
        <p:txBody>
          <a:bodyPr/>
          <a:lstStyle/>
          <a:p>
            <a:fld id="{B60E2673-80B6-4CA7-9668-B914265820D5}" type="slidenum">
              <a:rPr lang="en-US" sz="1400" smtClean="0"/>
              <a:t>17</a:t>
            </a:fld>
            <a:endParaRPr lang="en-US" sz="1400" dirty="0"/>
          </a:p>
        </p:txBody>
      </p:sp>
      <p:pic>
        <p:nvPicPr>
          <p:cNvPr id="6" name="Picture 5">
            <a:extLst>
              <a:ext uri="{FF2B5EF4-FFF2-40B4-BE49-F238E27FC236}">
                <a16:creationId xmlns:a16="http://schemas.microsoft.com/office/drawing/2014/main" id="{39139233-8F18-4658-B5FE-0C2419F5A0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7601" y="1591205"/>
            <a:ext cx="3790951" cy="5054600"/>
          </a:xfrm>
          <a:prstGeom prst="rect">
            <a:avLst/>
          </a:prstGeom>
        </p:spPr>
      </p:pic>
      <p:pic>
        <p:nvPicPr>
          <p:cNvPr id="7" name="Picture 6">
            <a:extLst>
              <a:ext uri="{FF2B5EF4-FFF2-40B4-BE49-F238E27FC236}">
                <a16:creationId xmlns:a16="http://schemas.microsoft.com/office/drawing/2014/main" id="{F3F07EAA-DD91-4112-BB0D-DE5843CB1F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89601" y="1565754"/>
            <a:ext cx="3805356" cy="5073807"/>
          </a:xfrm>
          <a:prstGeom prst="rect">
            <a:avLst/>
          </a:prstGeom>
        </p:spPr>
      </p:pic>
    </p:spTree>
    <p:extLst>
      <p:ext uri="{BB962C8B-B14F-4D97-AF65-F5344CB8AC3E}">
        <p14:creationId xmlns:p14="http://schemas.microsoft.com/office/powerpoint/2010/main" val="50987336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C600E-DED8-4919-A199-C4A98475F971}"/>
              </a:ext>
            </a:extLst>
          </p:cNvPr>
          <p:cNvSpPr>
            <a:spLocks noGrp="1"/>
          </p:cNvSpPr>
          <p:nvPr>
            <p:ph type="sldNum" sz="quarter" idx="12"/>
          </p:nvPr>
        </p:nvSpPr>
        <p:spPr/>
        <p:txBody>
          <a:bodyPr/>
          <a:lstStyle/>
          <a:p>
            <a:fld id="{5ACCCE96-6DA8-419A-8EEC-DC24A2139EB8}" type="slidenum">
              <a:rPr lang="en-US" sz="1400" smtClean="0"/>
              <a:t>18</a:t>
            </a:fld>
            <a:endParaRPr lang="en-US" sz="1400" dirty="0"/>
          </a:p>
        </p:txBody>
      </p:sp>
      <p:sp>
        <p:nvSpPr>
          <p:cNvPr id="3" name="Title 2">
            <a:extLst>
              <a:ext uri="{FF2B5EF4-FFF2-40B4-BE49-F238E27FC236}">
                <a16:creationId xmlns:a16="http://schemas.microsoft.com/office/drawing/2014/main" id="{A8785379-F232-46D9-A079-2AFEFBE641A5}"/>
              </a:ext>
            </a:extLst>
          </p:cNvPr>
          <p:cNvSpPr>
            <a:spLocks noGrp="1"/>
          </p:cNvSpPr>
          <p:nvPr>
            <p:ph type="title"/>
          </p:nvPr>
        </p:nvSpPr>
        <p:spPr/>
        <p:txBody>
          <a:bodyPr/>
          <a:lstStyle/>
          <a:p>
            <a:r>
              <a:rPr lang="en-US" dirty="0"/>
              <a:t>Chinese and U.S. Product Compete Head-to-Head on All Cabinet and Vanity Types</a:t>
            </a:r>
          </a:p>
        </p:txBody>
      </p:sp>
      <p:sp>
        <p:nvSpPr>
          <p:cNvPr id="5" name="TextBox 4">
            <a:extLst>
              <a:ext uri="{FF2B5EF4-FFF2-40B4-BE49-F238E27FC236}">
                <a16:creationId xmlns:a16="http://schemas.microsoft.com/office/drawing/2014/main" id="{62BD715F-8F48-4FB3-B88F-1A6F2F08F6D1}"/>
              </a:ext>
            </a:extLst>
          </p:cNvPr>
          <p:cNvSpPr txBox="1"/>
          <p:nvPr/>
        </p:nvSpPr>
        <p:spPr>
          <a:xfrm>
            <a:off x="0" y="6356350"/>
            <a:ext cx="6565204" cy="369332"/>
          </a:xfrm>
          <a:prstGeom prst="rect">
            <a:avLst/>
          </a:prstGeom>
          <a:noFill/>
        </p:spPr>
        <p:txBody>
          <a:bodyPr wrap="square" rtlCol="0">
            <a:spAutoFit/>
          </a:bodyPr>
          <a:lstStyle/>
          <a:p>
            <a:r>
              <a:rPr lang="en-US" dirty="0"/>
              <a:t>Source: Prehearing Staff Report Table II-11, p. II-21.</a:t>
            </a:r>
            <a:endParaRPr lang="en-US" sz="1067" i="1" dirty="0"/>
          </a:p>
        </p:txBody>
      </p:sp>
      <p:pic>
        <p:nvPicPr>
          <p:cNvPr id="8" name="Content Placeholder 7">
            <a:extLst>
              <a:ext uri="{FF2B5EF4-FFF2-40B4-BE49-F238E27FC236}">
                <a16:creationId xmlns:a16="http://schemas.microsoft.com/office/drawing/2014/main" id="{6ABE2EBF-05B4-4851-9E23-37F804CB42C5}"/>
              </a:ext>
            </a:extLst>
          </p:cNvPr>
          <p:cNvPicPr>
            <a:picLocks noGrp="1" noChangeAspect="1"/>
          </p:cNvPicPr>
          <p:nvPr>
            <p:ph idx="1"/>
          </p:nvPr>
        </p:nvPicPr>
        <p:blipFill>
          <a:blip r:embed="rId3"/>
          <a:stretch>
            <a:fillRect/>
          </a:stretch>
        </p:blipFill>
        <p:spPr>
          <a:xfrm>
            <a:off x="1088466" y="2295617"/>
            <a:ext cx="9444856" cy="2266765"/>
          </a:xfrm>
          <a:prstGeom prst="rect">
            <a:avLst/>
          </a:prstGeom>
        </p:spPr>
      </p:pic>
    </p:spTree>
    <p:extLst>
      <p:ext uri="{BB962C8B-B14F-4D97-AF65-F5344CB8AC3E}">
        <p14:creationId xmlns:p14="http://schemas.microsoft.com/office/powerpoint/2010/main" val="28532766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0C600E-DED8-4919-A199-C4A98475F971}"/>
              </a:ext>
            </a:extLst>
          </p:cNvPr>
          <p:cNvSpPr>
            <a:spLocks noGrp="1"/>
          </p:cNvSpPr>
          <p:nvPr>
            <p:ph type="sldNum" sz="quarter" idx="12"/>
          </p:nvPr>
        </p:nvSpPr>
        <p:spPr/>
        <p:txBody>
          <a:bodyPr/>
          <a:lstStyle/>
          <a:p>
            <a:fld id="{5ACCCE96-6DA8-419A-8EEC-DC24A2139EB8}" type="slidenum">
              <a:rPr lang="en-US" sz="1400" smtClean="0"/>
              <a:t>19</a:t>
            </a:fld>
            <a:endParaRPr lang="en-US" sz="1400" dirty="0"/>
          </a:p>
        </p:txBody>
      </p:sp>
      <p:sp>
        <p:nvSpPr>
          <p:cNvPr id="3" name="Title 2">
            <a:extLst>
              <a:ext uri="{FF2B5EF4-FFF2-40B4-BE49-F238E27FC236}">
                <a16:creationId xmlns:a16="http://schemas.microsoft.com/office/drawing/2014/main" id="{A8785379-F232-46D9-A079-2AFEFBE641A5}"/>
              </a:ext>
            </a:extLst>
          </p:cNvPr>
          <p:cNvSpPr>
            <a:spLocks noGrp="1"/>
          </p:cNvSpPr>
          <p:nvPr>
            <p:ph type="title"/>
          </p:nvPr>
        </p:nvSpPr>
        <p:spPr/>
        <p:txBody>
          <a:bodyPr/>
          <a:lstStyle/>
          <a:p>
            <a:r>
              <a:rPr lang="en-US" dirty="0"/>
              <a:t>RTA Flat Packs Compete Head-to-Head with Domestic Product</a:t>
            </a:r>
          </a:p>
        </p:txBody>
      </p:sp>
      <p:sp>
        <p:nvSpPr>
          <p:cNvPr id="5" name="TextBox 4">
            <a:extLst>
              <a:ext uri="{FF2B5EF4-FFF2-40B4-BE49-F238E27FC236}">
                <a16:creationId xmlns:a16="http://schemas.microsoft.com/office/drawing/2014/main" id="{62BD715F-8F48-4FB3-B88F-1A6F2F08F6D1}"/>
              </a:ext>
            </a:extLst>
          </p:cNvPr>
          <p:cNvSpPr txBox="1"/>
          <p:nvPr/>
        </p:nvSpPr>
        <p:spPr>
          <a:xfrm>
            <a:off x="0" y="6356350"/>
            <a:ext cx="6565204" cy="369332"/>
          </a:xfrm>
          <a:prstGeom prst="rect">
            <a:avLst/>
          </a:prstGeom>
          <a:noFill/>
        </p:spPr>
        <p:txBody>
          <a:bodyPr wrap="square" rtlCol="0">
            <a:spAutoFit/>
          </a:bodyPr>
          <a:lstStyle/>
          <a:p>
            <a:r>
              <a:rPr lang="en-US" dirty="0"/>
              <a:t>Source: Prehearing Staff Report Table IV-5, p. IV-12.</a:t>
            </a:r>
            <a:endParaRPr lang="en-US" sz="1067" i="1" dirty="0"/>
          </a:p>
        </p:txBody>
      </p:sp>
      <p:graphicFrame>
        <p:nvGraphicFramePr>
          <p:cNvPr id="10" name="Content Placeholder 9">
            <a:extLst>
              <a:ext uri="{FF2B5EF4-FFF2-40B4-BE49-F238E27FC236}">
                <a16:creationId xmlns:a16="http://schemas.microsoft.com/office/drawing/2014/main" id="{7323E5B0-AA34-4E3A-8584-D2AE562DD2BF}"/>
              </a:ext>
            </a:extLst>
          </p:cNvPr>
          <p:cNvGraphicFramePr>
            <a:graphicFrameLocks noGrp="1"/>
          </p:cNvGraphicFramePr>
          <p:nvPr>
            <p:ph idx="1"/>
            <p:extLst>
              <p:ext uri="{D42A27DB-BD31-4B8C-83A1-F6EECF244321}">
                <p14:modId xmlns:p14="http://schemas.microsoft.com/office/powerpoint/2010/main" val="1506078085"/>
              </p:ext>
            </p:extLst>
          </p:nvPr>
        </p:nvGraphicFramePr>
        <p:xfrm>
          <a:off x="620713" y="1825625"/>
          <a:ext cx="10955337"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2643970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09600" y="1565753"/>
            <a:ext cx="10871200" cy="4525963"/>
          </a:xfrm>
        </p:spPr>
        <p:txBody>
          <a:bodyPr>
            <a:noAutofit/>
          </a:bodyPr>
          <a:lstStyle/>
          <a:p>
            <a:pPr>
              <a:lnSpc>
                <a:spcPct val="85000"/>
              </a:lnSpc>
              <a:spcAft>
                <a:spcPts val="1200"/>
              </a:spcAft>
            </a:pPr>
            <a:r>
              <a:rPr lang="en-US" sz="2933" dirty="0"/>
              <a:t>The prehearing report demonstrates that imports of wooden cabinets and vanities from China are materially injuring, and threaten, the domestic industry</a:t>
            </a:r>
          </a:p>
          <a:p>
            <a:pPr>
              <a:lnSpc>
                <a:spcPct val="85000"/>
              </a:lnSpc>
              <a:spcAft>
                <a:spcPts val="1200"/>
              </a:spcAft>
            </a:pPr>
            <a:r>
              <a:rPr lang="en-US" sz="2933" dirty="0"/>
              <a:t>Subject imports increased by 54 percent during the POI, reaching about 21.6 million cabinets and $1.6 billion in 2018</a:t>
            </a:r>
          </a:p>
          <a:p>
            <a:pPr>
              <a:lnSpc>
                <a:spcPct val="85000"/>
              </a:lnSpc>
              <a:spcAft>
                <a:spcPts val="1200"/>
              </a:spcAft>
            </a:pPr>
            <a:r>
              <a:rPr lang="en-US" sz="2933" dirty="0"/>
              <a:t>U.S. demand is strong and growing, but Chinese imports are taking market share at the direct expense of the domestic industry </a:t>
            </a:r>
          </a:p>
          <a:p>
            <a:pPr>
              <a:lnSpc>
                <a:spcPct val="85000"/>
              </a:lnSpc>
              <a:spcAft>
                <a:spcPts val="1200"/>
              </a:spcAft>
            </a:pPr>
            <a:r>
              <a:rPr lang="en-US" sz="2933" dirty="0"/>
              <a:t>Chinese imports consistently undersell domestic products</a:t>
            </a:r>
          </a:p>
          <a:p>
            <a:pPr>
              <a:lnSpc>
                <a:spcPct val="85000"/>
              </a:lnSpc>
              <a:spcAft>
                <a:spcPts val="1200"/>
              </a:spcAft>
            </a:pPr>
            <a:r>
              <a:rPr lang="en-US" sz="2933" dirty="0"/>
              <a:t>Domestic producers’ financial performance has declined </a:t>
            </a:r>
            <a:br>
              <a:rPr lang="en-US" sz="2933" dirty="0"/>
            </a:br>
            <a:r>
              <a:rPr lang="en-US" sz="2933" dirty="0"/>
              <a:t>significantly</a:t>
            </a:r>
          </a:p>
        </p:txBody>
      </p:sp>
      <p:sp>
        <p:nvSpPr>
          <p:cNvPr id="4" name="Slide Number Placeholder 3"/>
          <p:cNvSpPr>
            <a:spLocks noGrp="1"/>
          </p:cNvSpPr>
          <p:nvPr>
            <p:ph type="sldNum" sz="quarter" idx="12"/>
          </p:nvPr>
        </p:nvSpPr>
        <p:spPr/>
        <p:txBody>
          <a:bodyPr/>
          <a:lstStyle/>
          <a:p>
            <a:fld id="{B60E2673-80B6-4CA7-9668-B914265820D5}" type="slidenum">
              <a:rPr lang="en-US" sz="1400" smtClean="0"/>
              <a:t>2</a:t>
            </a:fld>
            <a:endParaRPr lang="en-US" sz="1400" dirty="0"/>
          </a:p>
        </p:txBody>
      </p:sp>
    </p:spTree>
    <p:extLst>
      <p:ext uri="{BB962C8B-B14F-4D97-AF65-F5344CB8AC3E}">
        <p14:creationId xmlns:p14="http://schemas.microsoft.com/office/powerpoint/2010/main" val="19735639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AEF49-02FA-4B09-9220-8F326279ADDE}"/>
              </a:ext>
            </a:extLst>
          </p:cNvPr>
          <p:cNvSpPr>
            <a:spLocks noGrp="1"/>
          </p:cNvSpPr>
          <p:nvPr>
            <p:ph type="sldNum" sz="quarter" idx="12"/>
          </p:nvPr>
        </p:nvSpPr>
        <p:spPr/>
        <p:txBody>
          <a:bodyPr/>
          <a:lstStyle/>
          <a:p>
            <a:fld id="{5ACCCE96-6DA8-419A-8EEC-DC24A2139EB8}" type="slidenum">
              <a:rPr lang="en-US" sz="1400" smtClean="0"/>
              <a:t>20</a:t>
            </a:fld>
            <a:endParaRPr lang="en-US" sz="1400" dirty="0"/>
          </a:p>
        </p:txBody>
      </p:sp>
      <p:sp>
        <p:nvSpPr>
          <p:cNvPr id="3" name="Title 2">
            <a:extLst>
              <a:ext uri="{FF2B5EF4-FFF2-40B4-BE49-F238E27FC236}">
                <a16:creationId xmlns:a16="http://schemas.microsoft.com/office/drawing/2014/main" id="{EF5D4148-98F8-4AB5-AE38-6E459A33CAD3}"/>
              </a:ext>
            </a:extLst>
          </p:cNvPr>
          <p:cNvSpPr>
            <a:spLocks noGrp="1"/>
          </p:cNvSpPr>
          <p:nvPr>
            <p:ph type="title"/>
          </p:nvPr>
        </p:nvSpPr>
        <p:spPr/>
        <p:txBody>
          <a:bodyPr/>
          <a:lstStyle/>
          <a:p>
            <a:r>
              <a:rPr lang="en-US" dirty="0"/>
              <a:t>Subject Imports Grew 54% During the POI </a:t>
            </a:r>
          </a:p>
        </p:txBody>
      </p:sp>
      <p:graphicFrame>
        <p:nvGraphicFramePr>
          <p:cNvPr id="7" name="Content Placeholder 6">
            <a:extLst>
              <a:ext uri="{FF2B5EF4-FFF2-40B4-BE49-F238E27FC236}">
                <a16:creationId xmlns:a16="http://schemas.microsoft.com/office/drawing/2014/main" id="{6188BCC5-305E-4EC7-B17A-0F1BFD999FF4}"/>
              </a:ext>
            </a:extLst>
          </p:cNvPr>
          <p:cNvGraphicFramePr>
            <a:graphicFrameLocks noGrp="1"/>
          </p:cNvGraphicFramePr>
          <p:nvPr>
            <p:ph idx="1"/>
            <p:extLst>
              <p:ext uri="{D42A27DB-BD31-4B8C-83A1-F6EECF244321}">
                <p14:modId xmlns:p14="http://schemas.microsoft.com/office/powerpoint/2010/main" val="186864812"/>
              </p:ext>
            </p:extLst>
          </p:nvPr>
        </p:nvGraphicFramePr>
        <p:xfrm>
          <a:off x="620714" y="1825625"/>
          <a:ext cx="990290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9896F9C-51CB-44DD-ACF3-1F3BB1ED2D3A}"/>
              </a:ext>
            </a:extLst>
          </p:cNvPr>
          <p:cNvSpPr txBox="1"/>
          <p:nvPr/>
        </p:nvSpPr>
        <p:spPr>
          <a:xfrm>
            <a:off x="0" y="6356350"/>
            <a:ext cx="6565204" cy="369332"/>
          </a:xfrm>
          <a:prstGeom prst="rect">
            <a:avLst/>
          </a:prstGeom>
          <a:noFill/>
        </p:spPr>
        <p:txBody>
          <a:bodyPr wrap="square" rtlCol="0">
            <a:spAutoFit/>
          </a:bodyPr>
          <a:lstStyle/>
          <a:p>
            <a:r>
              <a:rPr lang="en-US" dirty="0"/>
              <a:t>Source: Prehearing Staff Report Table IV-2, p. IV-6.</a:t>
            </a:r>
            <a:endParaRPr lang="en-US" sz="1067" i="1" dirty="0"/>
          </a:p>
        </p:txBody>
      </p:sp>
    </p:spTree>
    <p:extLst>
      <p:ext uri="{BB962C8B-B14F-4D97-AF65-F5344CB8AC3E}">
        <p14:creationId xmlns:p14="http://schemas.microsoft.com/office/powerpoint/2010/main" val="25123628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460948-9E32-4E8D-8B2F-4C49166B51B8}"/>
              </a:ext>
            </a:extLst>
          </p:cNvPr>
          <p:cNvSpPr>
            <a:spLocks noGrp="1"/>
          </p:cNvSpPr>
          <p:nvPr>
            <p:ph type="sldNum" sz="quarter" idx="12"/>
          </p:nvPr>
        </p:nvSpPr>
        <p:spPr/>
        <p:txBody>
          <a:bodyPr/>
          <a:lstStyle/>
          <a:p>
            <a:fld id="{5ACCCE96-6DA8-419A-8EEC-DC24A2139EB8}" type="slidenum">
              <a:rPr lang="en-US" sz="1400" smtClean="0"/>
              <a:t>21</a:t>
            </a:fld>
            <a:endParaRPr lang="en-US" sz="1400" dirty="0"/>
          </a:p>
        </p:txBody>
      </p:sp>
      <p:sp>
        <p:nvSpPr>
          <p:cNvPr id="3" name="Title 2">
            <a:extLst>
              <a:ext uri="{FF2B5EF4-FFF2-40B4-BE49-F238E27FC236}">
                <a16:creationId xmlns:a16="http://schemas.microsoft.com/office/drawing/2014/main" id="{4F340C25-D8DA-4649-AB36-B35345FB43DC}"/>
              </a:ext>
            </a:extLst>
          </p:cNvPr>
          <p:cNvSpPr>
            <a:spLocks noGrp="1"/>
          </p:cNvSpPr>
          <p:nvPr>
            <p:ph type="title"/>
          </p:nvPr>
        </p:nvSpPr>
        <p:spPr/>
        <p:txBody>
          <a:bodyPr>
            <a:normAutofit/>
          </a:bodyPr>
          <a:lstStyle/>
          <a:p>
            <a:r>
              <a:rPr lang="en-US" dirty="0"/>
              <a:t>The Domestic Industry Lost Market Share to Subject Imports</a:t>
            </a:r>
            <a:endParaRPr lang="en-US" dirty="0">
              <a:highlight>
                <a:srgbClr val="FFFF00"/>
              </a:highlight>
            </a:endParaRPr>
          </a:p>
        </p:txBody>
      </p:sp>
      <p:sp>
        <p:nvSpPr>
          <p:cNvPr id="7" name="TextBox 6">
            <a:extLst>
              <a:ext uri="{FF2B5EF4-FFF2-40B4-BE49-F238E27FC236}">
                <a16:creationId xmlns:a16="http://schemas.microsoft.com/office/drawing/2014/main" id="{F5AA9DD4-90E1-4517-8964-B50F92ADD6B3}"/>
              </a:ext>
            </a:extLst>
          </p:cNvPr>
          <p:cNvSpPr txBox="1"/>
          <p:nvPr/>
        </p:nvSpPr>
        <p:spPr>
          <a:xfrm>
            <a:off x="0" y="6536992"/>
            <a:ext cx="10621926" cy="292388"/>
          </a:xfrm>
          <a:prstGeom prst="rect">
            <a:avLst/>
          </a:prstGeom>
          <a:noFill/>
        </p:spPr>
        <p:txBody>
          <a:bodyPr wrap="square" rtlCol="0">
            <a:spAutoFit/>
          </a:bodyPr>
          <a:lstStyle/>
          <a:p>
            <a:r>
              <a:rPr lang="en-US" sz="1300" dirty="0"/>
              <a:t>Source: Prehearing Staff Report Table C-1, p. C-3. </a:t>
            </a:r>
            <a:endParaRPr lang="en-US" sz="1300" i="1" dirty="0"/>
          </a:p>
        </p:txBody>
      </p:sp>
      <p:graphicFrame>
        <p:nvGraphicFramePr>
          <p:cNvPr id="8" name="Chart 7">
            <a:extLst>
              <a:ext uri="{FF2B5EF4-FFF2-40B4-BE49-F238E27FC236}">
                <a16:creationId xmlns:a16="http://schemas.microsoft.com/office/drawing/2014/main" id="{84CE783B-518D-49E5-B971-73C94F69111F}"/>
              </a:ext>
            </a:extLst>
          </p:cNvPr>
          <p:cNvGraphicFramePr>
            <a:graphicFrameLocks/>
          </p:cNvGraphicFramePr>
          <p:nvPr>
            <p:extLst>
              <p:ext uri="{D42A27DB-BD31-4B8C-83A1-F6EECF244321}">
                <p14:modId xmlns:p14="http://schemas.microsoft.com/office/powerpoint/2010/main" val="3204711240"/>
              </p:ext>
            </p:extLst>
          </p:nvPr>
        </p:nvGraphicFramePr>
        <p:xfrm>
          <a:off x="738963" y="1967023"/>
          <a:ext cx="5023884" cy="3774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733C97F4-978C-40AD-B488-D032C02C6B0B}"/>
              </a:ext>
            </a:extLst>
          </p:cNvPr>
          <p:cNvGraphicFramePr>
            <a:graphicFrameLocks/>
          </p:cNvGraphicFramePr>
          <p:nvPr>
            <p:extLst>
              <p:ext uri="{D42A27DB-BD31-4B8C-83A1-F6EECF244321}">
                <p14:modId xmlns:p14="http://schemas.microsoft.com/office/powerpoint/2010/main" val="2155062068"/>
              </p:ext>
            </p:extLst>
          </p:nvPr>
        </p:nvGraphicFramePr>
        <p:xfrm>
          <a:off x="6072062" y="1967023"/>
          <a:ext cx="4904794" cy="37745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34251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05CC41-B21C-4B2E-BA3E-9084C879DF32}"/>
              </a:ext>
            </a:extLst>
          </p:cNvPr>
          <p:cNvSpPr>
            <a:spLocks noGrp="1"/>
          </p:cNvSpPr>
          <p:nvPr>
            <p:ph type="title"/>
          </p:nvPr>
        </p:nvSpPr>
        <p:spPr/>
        <p:txBody>
          <a:bodyPr/>
          <a:lstStyle/>
          <a:p>
            <a:r>
              <a:rPr lang="en-US" dirty="0"/>
              <a:t>Chinese Product Predominantly Undersold the Domestic Product During the POI</a:t>
            </a:r>
          </a:p>
        </p:txBody>
      </p:sp>
      <p:graphicFrame>
        <p:nvGraphicFramePr>
          <p:cNvPr id="9" name="Content Placeholder 8">
            <a:extLst>
              <a:ext uri="{FF2B5EF4-FFF2-40B4-BE49-F238E27FC236}">
                <a16:creationId xmlns:a16="http://schemas.microsoft.com/office/drawing/2014/main" id="{005FA267-8C08-4704-A826-B269047FAC42}"/>
              </a:ext>
            </a:extLst>
          </p:cNvPr>
          <p:cNvGraphicFramePr>
            <a:graphicFrameLocks noGrp="1"/>
          </p:cNvGraphicFramePr>
          <p:nvPr>
            <p:ph sz="half" idx="1"/>
            <p:extLst>
              <p:ext uri="{D42A27DB-BD31-4B8C-83A1-F6EECF244321}">
                <p14:modId xmlns:p14="http://schemas.microsoft.com/office/powerpoint/2010/main" val="3589995511"/>
              </p:ext>
            </p:extLst>
          </p:nvPr>
        </p:nvGraphicFramePr>
        <p:xfrm>
          <a:off x="646113"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9">
            <a:extLst>
              <a:ext uri="{FF2B5EF4-FFF2-40B4-BE49-F238E27FC236}">
                <a16:creationId xmlns:a16="http://schemas.microsoft.com/office/drawing/2014/main" id="{55BA319A-B0E7-4660-B188-C8B6FB1A24BB}"/>
              </a:ext>
            </a:extLst>
          </p:cNvPr>
          <p:cNvSpPr>
            <a:spLocks noGrp="1"/>
          </p:cNvSpPr>
          <p:nvPr>
            <p:ph sz="half" idx="2"/>
          </p:nvPr>
        </p:nvSpPr>
        <p:spPr/>
        <p:txBody>
          <a:bodyPr>
            <a:normAutofit/>
          </a:bodyPr>
          <a:lstStyle/>
          <a:p>
            <a:pPr>
              <a:spcAft>
                <a:spcPts val="1200"/>
              </a:spcAft>
            </a:pPr>
            <a:r>
              <a:rPr lang="en-US" dirty="0"/>
              <a:t>Chinese product undersold the domestic product in 115 of 120 comparisons</a:t>
            </a:r>
          </a:p>
          <a:p>
            <a:pPr>
              <a:spcAft>
                <a:spcPts val="1200"/>
              </a:spcAft>
            </a:pPr>
            <a:r>
              <a:rPr lang="en-US" dirty="0"/>
              <a:t>Average underselling margins were very substantial</a:t>
            </a:r>
            <a:endParaRPr lang="en-US" dirty="0">
              <a:highlight>
                <a:srgbClr val="FFFF00"/>
              </a:highlight>
            </a:endParaRPr>
          </a:p>
          <a:p>
            <a:pPr marL="0" indent="0">
              <a:buNone/>
            </a:pPr>
            <a:endParaRPr lang="en-US" dirty="0"/>
          </a:p>
          <a:p>
            <a:endParaRPr lang="en-US" dirty="0"/>
          </a:p>
        </p:txBody>
      </p:sp>
      <p:sp>
        <p:nvSpPr>
          <p:cNvPr id="2" name="Slide Number Placeholder 1">
            <a:extLst>
              <a:ext uri="{FF2B5EF4-FFF2-40B4-BE49-F238E27FC236}">
                <a16:creationId xmlns:a16="http://schemas.microsoft.com/office/drawing/2014/main" id="{D6BC33D1-331D-4A92-80A5-AEB1AA508D49}"/>
              </a:ext>
            </a:extLst>
          </p:cNvPr>
          <p:cNvSpPr>
            <a:spLocks noGrp="1"/>
          </p:cNvSpPr>
          <p:nvPr>
            <p:ph type="sldNum" sz="quarter" idx="12"/>
          </p:nvPr>
        </p:nvSpPr>
        <p:spPr/>
        <p:txBody>
          <a:bodyPr/>
          <a:lstStyle/>
          <a:p>
            <a:fld id="{5ACCCE96-6DA8-419A-8EEC-DC24A2139EB8}" type="slidenum">
              <a:rPr lang="en-US" sz="1400" smtClean="0"/>
              <a:t>22</a:t>
            </a:fld>
            <a:endParaRPr lang="en-US" sz="1400" dirty="0"/>
          </a:p>
        </p:txBody>
      </p:sp>
      <p:sp>
        <p:nvSpPr>
          <p:cNvPr id="11" name="TextBox 10">
            <a:extLst>
              <a:ext uri="{FF2B5EF4-FFF2-40B4-BE49-F238E27FC236}">
                <a16:creationId xmlns:a16="http://schemas.microsoft.com/office/drawing/2014/main" id="{2EE67C6A-6BD3-4947-AA47-D8124035D7BB}"/>
              </a:ext>
            </a:extLst>
          </p:cNvPr>
          <p:cNvSpPr txBox="1"/>
          <p:nvPr/>
        </p:nvSpPr>
        <p:spPr>
          <a:xfrm>
            <a:off x="0" y="6356350"/>
            <a:ext cx="6565204" cy="369332"/>
          </a:xfrm>
          <a:prstGeom prst="rect">
            <a:avLst/>
          </a:prstGeom>
          <a:noFill/>
        </p:spPr>
        <p:txBody>
          <a:bodyPr wrap="square" rtlCol="0">
            <a:spAutoFit/>
          </a:bodyPr>
          <a:lstStyle/>
          <a:p>
            <a:r>
              <a:rPr lang="en-US" dirty="0"/>
              <a:t>Source: Prehearing Staff Report Table V-12, p. V-28.</a:t>
            </a:r>
            <a:endParaRPr lang="en-US" sz="1067" i="1" dirty="0"/>
          </a:p>
        </p:txBody>
      </p:sp>
    </p:spTree>
    <p:extLst>
      <p:ext uri="{BB962C8B-B14F-4D97-AF65-F5344CB8AC3E}">
        <p14:creationId xmlns:p14="http://schemas.microsoft.com/office/powerpoint/2010/main" val="225374982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3359EA-BF6F-4E5E-B64F-1D4BEF2BAEB9}"/>
              </a:ext>
            </a:extLst>
          </p:cNvPr>
          <p:cNvSpPr>
            <a:spLocks noGrp="1"/>
          </p:cNvSpPr>
          <p:nvPr>
            <p:ph type="sldNum" sz="quarter" idx="12"/>
          </p:nvPr>
        </p:nvSpPr>
        <p:spPr/>
        <p:txBody>
          <a:bodyPr/>
          <a:lstStyle/>
          <a:p>
            <a:fld id="{5ACCCE96-6DA8-419A-8EEC-DC24A2139EB8}" type="slidenum">
              <a:rPr lang="en-US" sz="1400" smtClean="0"/>
              <a:t>23</a:t>
            </a:fld>
            <a:endParaRPr lang="en-US" sz="1400" dirty="0"/>
          </a:p>
        </p:txBody>
      </p:sp>
      <p:sp>
        <p:nvSpPr>
          <p:cNvPr id="3" name="Title 2">
            <a:extLst>
              <a:ext uri="{FF2B5EF4-FFF2-40B4-BE49-F238E27FC236}">
                <a16:creationId xmlns:a16="http://schemas.microsoft.com/office/drawing/2014/main" id="{A94D8C1A-1406-4089-B284-428D8B68EFC7}"/>
              </a:ext>
            </a:extLst>
          </p:cNvPr>
          <p:cNvSpPr>
            <a:spLocks noGrp="1"/>
          </p:cNvSpPr>
          <p:nvPr>
            <p:ph type="title"/>
          </p:nvPr>
        </p:nvSpPr>
        <p:spPr>
          <a:xfrm>
            <a:off x="493976" y="829589"/>
            <a:ext cx="10938294" cy="1233488"/>
          </a:xfrm>
        </p:spPr>
        <p:txBody>
          <a:bodyPr>
            <a:normAutofit fontScale="90000"/>
          </a:bodyPr>
          <a:lstStyle/>
          <a:p>
            <a:r>
              <a:rPr lang="en-US" dirty="0"/>
              <a:t>Purchasers confirmed they purchased Chinese instead of US product because of lower price</a:t>
            </a:r>
          </a:p>
        </p:txBody>
      </p:sp>
      <p:graphicFrame>
        <p:nvGraphicFramePr>
          <p:cNvPr id="7" name="Table 7">
            <a:extLst>
              <a:ext uri="{FF2B5EF4-FFF2-40B4-BE49-F238E27FC236}">
                <a16:creationId xmlns:a16="http://schemas.microsoft.com/office/drawing/2014/main" id="{FA07CCD7-4C93-450F-94C1-E93443A91EB1}"/>
              </a:ext>
            </a:extLst>
          </p:cNvPr>
          <p:cNvGraphicFramePr>
            <a:graphicFrameLocks noGrp="1"/>
          </p:cNvGraphicFramePr>
          <p:nvPr>
            <p:extLst>
              <p:ext uri="{D42A27DB-BD31-4B8C-83A1-F6EECF244321}">
                <p14:modId xmlns:p14="http://schemas.microsoft.com/office/powerpoint/2010/main" val="1358040641"/>
              </p:ext>
            </p:extLst>
          </p:nvPr>
        </p:nvGraphicFramePr>
        <p:xfrm>
          <a:off x="1135508" y="2388043"/>
          <a:ext cx="9131439" cy="3446680"/>
        </p:xfrm>
        <a:graphic>
          <a:graphicData uri="http://schemas.openxmlformats.org/drawingml/2006/table">
            <a:tbl>
              <a:tblPr bandCol="1">
                <a:tableStyleId>{5940675A-B579-460E-94D1-54222C63F5DA}</a:tableStyleId>
              </a:tblPr>
              <a:tblGrid>
                <a:gridCol w="5500797">
                  <a:extLst>
                    <a:ext uri="{9D8B030D-6E8A-4147-A177-3AD203B41FA5}">
                      <a16:colId xmlns:a16="http://schemas.microsoft.com/office/drawing/2014/main" val="3708301928"/>
                    </a:ext>
                  </a:extLst>
                </a:gridCol>
                <a:gridCol w="3630642">
                  <a:extLst>
                    <a:ext uri="{9D8B030D-6E8A-4147-A177-3AD203B41FA5}">
                      <a16:colId xmlns:a16="http://schemas.microsoft.com/office/drawing/2014/main" val="1996210858"/>
                    </a:ext>
                  </a:extLst>
                </a:gridCol>
              </a:tblGrid>
              <a:tr h="1166470">
                <a:tc>
                  <a:txBody>
                    <a:bodyPr/>
                    <a:lstStyle/>
                    <a:p>
                      <a:pPr algn="ctr"/>
                      <a:r>
                        <a:rPr lang="en-US" u="sng" dirty="0"/>
                        <a:t>Purchased</a:t>
                      </a:r>
                      <a:r>
                        <a:rPr lang="en-US" dirty="0"/>
                        <a:t> </a:t>
                      </a:r>
                      <a:r>
                        <a:rPr lang="en-US" u="sng" dirty="0"/>
                        <a:t>Chinese</a:t>
                      </a:r>
                      <a:r>
                        <a:rPr lang="en-US" dirty="0"/>
                        <a:t> product instead of domestic since 2016? </a:t>
                      </a:r>
                    </a:p>
                  </a:txBody>
                  <a:tcPr anchor="ctr"/>
                </a:tc>
                <a:tc>
                  <a:txBody>
                    <a:bodyPr/>
                    <a:lstStyle/>
                    <a:p>
                      <a:pPr algn="ctr">
                        <a:lnSpc>
                          <a:spcPct val="150000"/>
                        </a:lnSpc>
                      </a:pPr>
                      <a:r>
                        <a:rPr lang="en-US" sz="2000" b="1" dirty="0"/>
                        <a:t>59%</a:t>
                      </a:r>
                    </a:p>
                    <a:p>
                      <a:pPr algn="ctr">
                        <a:lnSpc>
                          <a:spcPct val="150000"/>
                        </a:lnSpc>
                      </a:pPr>
                      <a:r>
                        <a:rPr lang="en-US" dirty="0"/>
                        <a:t>(24 out of 41)</a:t>
                      </a:r>
                    </a:p>
                  </a:txBody>
                  <a:tcPr anchor="ctr"/>
                </a:tc>
                <a:extLst>
                  <a:ext uri="{0D108BD9-81ED-4DB2-BD59-A6C34878D82A}">
                    <a16:rowId xmlns:a16="http://schemas.microsoft.com/office/drawing/2014/main" val="4214601820"/>
                  </a:ext>
                </a:extLst>
              </a:tr>
              <a:tr h="1113740">
                <a:tc>
                  <a:txBody>
                    <a:bodyPr/>
                    <a:lstStyle/>
                    <a:p>
                      <a:pPr algn="ctr"/>
                      <a:r>
                        <a:rPr lang="en-US" dirty="0"/>
                        <a:t>Chinese product </a:t>
                      </a:r>
                      <a:r>
                        <a:rPr lang="en-US" u="sng" dirty="0"/>
                        <a:t>lower priced</a:t>
                      </a:r>
                      <a:r>
                        <a:rPr lang="en-US" dirty="0"/>
                        <a:t>?</a:t>
                      </a:r>
                    </a:p>
                  </a:txBody>
                  <a:tcPr anchor="ctr"/>
                </a:tc>
                <a:tc>
                  <a:txBody>
                    <a:bodyPr/>
                    <a:lstStyle/>
                    <a:p>
                      <a:pPr algn="ctr">
                        <a:lnSpc>
                          <a:spcPct val="150000"/>
                        </a:lnSpc>
                      </a:pPr>
                      <a:r>
                        <a:rPr lang="en-US" sz="2000" b="1" dirty="0"/>
                        <a:t>92% </a:t>
                      </a:r>
                    </a:p>
                    <a:p>
                      <a:pPr algn="ctr">
                        <a:lnSpc>
                          <a:spcPct val="150000"/>
                        </a:lnSpc>
                      </a:pPr>
                      <a:r>
                        <a:rPr lang="en-US" dirty="0"/>
                        <a:t>(23 out of 25)</a:t>
                      </a:r>
                    </a:p>
                  </a:txBody>
                  <a:tcPr anchor="ctr"/>
                </a:tc>
                <a:extLst>
                  <a:ext uri="{0D108BD9-81ED-4DB2-BD59-A6C34878D82A}">
                    <a16:rowId xmlns:a16="http://schemas.microsoft.com/office/drawing/2014/main" val="14264357"/>
                  </a:ext>
                </a:extLst>
              </a:tr>
              <a:tr h="1166470">
                <a:tc>
                  <a:txBody>
                    <a:bodyPr/>
                    <a:lstStyle/>
                    <a:p>
                      <a:pPr algn="ctr"/>
                      <a:r>
                        <a:rPr lang="en-US" u="sng" dirty="0"/>
                        <a:t>Price</a:t>
                      </a:r>
                      <a:r>
                        <a:rPr lang="en-US" dirty="0"/>
                        <a:t> was a primary reason for purchasing Chinese product?  (Total $ amount BPI)</a:t>
                      </a:r>
                    </a:p>
                  </a:txBody>
                  <a:tcPr anchor="ctr"/>
                </a:tc>
                <a:tc>
                  <a:txBody>
                    <a:bodyPr/>
                    <a:lstStyle/>
                    <a:p>
                      <a:pPr algn="ctr">
                        <a:lnSpc>
                          <a:spcPct val="150000"/>
                        </a:lnSpc>
                      </a:pPr>
                      <a:r>
                        <a:rPr lang="en-US" sz="2000" b="1" dirty="0"/>
                        <a:t>75%</a:t>
                      </a:r>
                      <a:r>
                        <a:rPr lang="en-US" sz="2000" dirty="0"/>
                        <a:t> </a:t>
                      </a:r>
                    </a:p>
                    <a:p>
                      <a:pPr algn="ctr">
                        <a:lnSpc>
                          <a:spcPct val="150000"/>
                        </a:lnSpc>
                      </a:pPr>
                      <a:r>
                        <a:rPr lang="en-US" dirty="0"/>
                        <a:t>(18 out of 24)</a:t>
                      </a:r>
                    </a:p>
                  </a:txBody>
                  <a:tcPr anchor="ctr"/>
                </a:tc>
                <a:extLst>
                  <a:ext uri="{0D108BD9-81ED-4DB2-BD59-A6C34878D82A}">
                    <a16:rowId xmlns:a16="http://schemas.microsoft.com/office/drawing/2014/main" val="1945560881"/>
                  </a:ext>
                </a:extLst>
              </a:tr>
            </a:tbl>
          </a:graphicData>
        </a:graphic>
      </p:graphicFrame>
      <p:sp>
        <p:nvSpPr>
          <p:cNvPr id="11" name="TextBox 10">
            <a:extLst>
              <a:ext uri="{FF2B5EF4-FFF2-40B4-BE49-F238E27FC236}">
                <a16:creationId xmlns:a16="http://schemas.microsoft.com/office/drawing/2014/main" id="{D988A057-05A3-4CC2-8598-56D27B5580EA}"/>
              </a:ext>
            </a:extLst>
          </p:cNvPr>
          <p:cNvSpPr txBox="1"/>
          <p:nvPr/>
        </p:nvSpPr>
        <p:spPr>
          <a:xfrm>
            <a:off x="112295" y="6360026"/>
            <a:ext cx="6565204" cy="369332"/>
          </a:xfrm>
          <a:prstGeom prst="rect">
            <a:avLst/>
          </a:prstGeom>
          <a:noFill/>
        </p:spPr>
        <p:txBody>
          <a:bodyPr wrap="square" rtlCol="0">
            <a:spAutoFit/>
          </a:bodyPr>
          <a:lstStyle/>
          <a:p>
            <a:r>
              <a:rPr lang="en-US" dirty="0"/>
              <a:t>Source: Prehearing Staff Report Table V-14.</a:t>
            </a:r>
            <a:endParaRPr lang="en-US" sz="1067" i="1" dirty="0"/>
          </a:p>
        </p:txBody>
      </p:sp>
    </p:spTree>
    <p:extLst>
      <p:ext uri="{BB962C8B-B14F-4D97-AF65-F5344CB8AC3E}">
        <p14:creationId xmlns:p14="http://schemas.microsoft.com/office/powerpoint/2010/main" val="297696920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2557FA-5404-4325-BE63-062F45E41074}"/>
              </a:ext>
            </a:extLst>
          </p:cNvPr>
          <p:cNvSpPr>
            <a:spLocks noGrp="1"/>
          </p:cNvSpPr>
          <p:nvPr>
            <p:ph type="sldNum" sz="quarter" idx="12"/>
          </p:nvPr>
        </p:nvSpPr>
        <p:spPr/>
        <p:txBody>
          <a:bodyPr/>
          <a:lstStyle/>
          <a:p>
            <a:fld id="{5ACCCE96-6DA8-419A-8EEC-DC24A2139EB8}" type="slidenum">
              <a:rPr lang="en-US" sz="1400" smtClean="0"/>
              <a:t>24</a:t>
            </a:fld>
            <a:endParaRPr lang="en-US" sz="1400" dirty="0"/>
          </a:p>
        </p:txBody>
      </p:sp>
      <p:sp>
        <p:nvSpPr>
          <p:cNvPr id="3" name="Title 2">
            <a:extLst>
              <a:ext uri="{FF2B5EF4-FFF2-40B4-BE49-F238E27FC236}">
                <a16:creationId xmlns:a16="http://schemas.microsoft.com/office/drawing/2014/main" id="{239B8270-B2DE-440D-8F61-C85EE1BD15CB}"/>
              </a:ext>
            </a:extLst>
          </p:cNvPr>
          <p:cNvSpPr>
            <a:spLocks noGrp="1"/>
          </p:cNvSpPr>
          <p:nvPr>
            <p:ph type="title"/>
          </p:nvPr>
        </p:nvSpPr>
        <p:spPr>
          <a:xfrm>
            <a:off x="638355" y="612671"/>
            <a:ext cx="10938294" cy="1233488"/>
          </a:xfrm>
        </p:spPr>
        <p:txBody>
          <a:bodyPr>
            <a:normAutofit/>
          </a:bodyPr>
          <a:lstStyle/>
          <a:p>
            <a:r>
              <a:rPr lang="en-US" dirty="0"/>
              <a:t>Preliminary Margins</a:t>
            </a:r>
            <a:br>
              <a:rPr lang="en-US" dirty="0"/>
            </a:br>
            <a:endParaRPr lang="en-US" dirty="0"/>
          </a:p>
        </p:txBody>
      </p:sp>
      <p:graphicFrame>
        <p:nvGraphicFramePr>
          <p:cNvPr id="7" name="Table 7">
            <a:extLst>
              <a:ext uri="{FF2B5EF4-FFF2-40B4-BE49-F238E27FC236}">
                <a16:creationId xmlns:a16="http://schemas.microsoft.com/office/drawing/2014/main" id="{117D44DF-FCAA-4E70-83A6-2322D607955C}"/>
              </a:ext>
            </a:extLst>
          </p:cNvPr>
          <p:cNvGraphicFramePr>
            <a:graphicFrameLocks noGrp="1"/>
          </p:cNvGraphicFramePr>
          <p:nvPr>
            <p:ph idx="1"/>
            <p:extLst>
              <p:ext uri="{D42A27DB-BD31-4B8C-83A1-F6EECF244321}">
                <p14:modId xmlns:p14="http://schemas.microsoft.com/office/powerpoint/2010/main" val="1790547219"/>
              </p:ext>
            </p:extLst>
          </p:nvPr>
        </p:nvGraphicFramePr>
        <p:xfrm>
          <a:off x="1543523" y="1690688"/>
          <a:ext cx="9127958" cy="3743115"/>
        </p:xfrm>
        <a:graphic>
          <a:graphicData uri="http://schemas.openxmlformats.org/drawingml/2006/table">
            <a:tbl>
              <a:tblPr firstRow="1" bandRow="1">
                <a:tableStyleId>{5C22544A-7EE6-4342-B048-85BDC9FD1C3A}</a:tableStyleId>
              </a:tblPr>
              <a:tblGrid>
                <a:gridCol w="5258493">
                  <a:extLst>
                    <a:ext uri="{9D8B030D-6E8A-4147-A177-3AD203B41FA5}">
                      <a16:colId xmlns:a16="http://schemas.microsoft.com/office/drawing/2014/main" val="2848562053"/>
                    </a:ext>
                  </a:extLst>
                </a:gridCol>
                <a:gridCol w="3869465">
                  <a:extLst>
                    <a:ext uri="{9D8B030D-6E8A-4147-A177-3AD203B41FA5}">
                      <a16:colId xmlns:a16="http://schemas.microsoft.com/office/drawing/2014/main" val="518553478"/>
                    </a:ext>
                  </a:extLst>
                </a:gridCol>
              </a:tblGrid>
              <a:tr h="481263">
                <a:tc gridSpan="2">
                  <a:txBody>
                    <a:bodyPr/>
                    <a:lstStyle/>
                    <a:p>
                      <a:pPr algn="ctr"/>
                      <a:r>
                        <a:rPr lang="en-US" dirty="0"/>
                        <a:t>Antidumping Duty Margins</a:t>
                      </a:r>
                    </a:p>
                  </a:txBody>
                  <a:tcPr/>
                </a:tc>
                <a:tc hMerge="1">
                  <a:txBody>
                    <a:bodyPr/>
                    <a:lstStyle/>
                    <a:p>
                      <a:endParaRPr lang="en-US"/>
                    </a:p>
                  </a:txBody>
                  <a:tcPr/>
                </a:tc>
                <a:extLst>
                  <a:ext uri="{0D108BD9-81ED-4DB2-BD59-A6C34878D82A}">
                    <a16:rowId xmlns:a16="http://schemas.microsoft.com/office/drawing/2014/main" val="1098830569"/>
                  </a:ext>
                </a:extLst>
              </a:tr>
              <a:tr h="422857">
                <a:tc>
                  <a:txBody>
                    <a:bodyPr/>
                    <a:lstStyle/>
                    <a:p>
                      <a:r>
                        <a:rPr lang="en-US" dirty="0"/>
                        <a:t>The </a:t>
                      </a:r>
                      <a:r>
                        <a:rPr lang="en-US" dirty="0" err="1"/>
                        <a:t>Ancientree</a:t>
                      </a:r>
                      <a:r>
                        <a:rPr lang="en-US" dirty="0"/>
                        <a:t> Cabinet Co., Ltd.</a:t>
                      </a:r>
                    </a:p>
                  </a:txBody>
                  <a:tcPr/>
                </a:tc>
                <a:tc>
                  <a:txBody>
                    <a:bodyPr/>
                    <a:lstStyle/>
                    <a:p>
                      <a:pPr algn="ctr"/>
                      <a:r>
                        <a:rPr lang="en-US" dirty="0"/>
                        <a:t>4.49 percent</a:t>
                      </a:r>
                    </a:p>
                  </a:txBody>
                  <a:tcPr/>
                </a:tc>
                <a:extLst>
                  <a:ext uri="{0D108BD9-81ED-4DB2-BD59-A6C34878D82A}">
                    <a16:rowId xmlns:a16="http://schemas.microsoft.com/office/drawing/2014/main" val="4276906718"/>
                  </a:ext>
                </a:extLst>
              </a:tr>
              <a:tr h="422857">
                <a:tc>
                  <a:txBody>
                    <a:bodyPr/>
                    <a:lstStyle/>
                    <a:p>
                      <a:r>
                        <a:rPr lang="en-US" b="1" dirty="0"/>
                        <a:t>300 Chinese producers</a:t>
                      </a:r>
                    </a:p>
                  </a:txBody>
                  <a:tcPr/>
                </a:tc>
                <a:tc>
                  <a:txBody>
                    <a:bodyPr/>
                    <a:lstStyle/>
                    <a:p>
                      <a:pPr algn="ctr"/>
                      <a:r>
                        <a:rPr lang="en-US" b="1" dirty="0"/>
                        <a:t>39.25 percent</a:t>
                      </a:r>
                    </a:p>
                  </a:txBody>
                  <a:tcPr/>
                </a:tc>
                <a:extLst>
                  <a:ext uri="{0D108BD9-81ED-4DB2-BD59-A6C34878D82A}">
                    <a16:rowId xmlns:a16="http://schemas.microsoft.com/office/drawing/2014/main" val="3891692570"/>
                  </a:ext>
                </a:extLst>
              </a:tr>
              <a:tr h="422857">
                <a:tc>
                  <a:txBody>
                    <a:bodyPr/>
                    <a:lstStyle/>
                    <a:p>
                      <a:r>
                        <a:rPr lang="en-US" dirty="0"/>
                        <a:t>Foremost Worldwide Company Limited</a:t>
                      </a:r>
                    </a:p>
                  </a:txBody>
                  <a:tcPr/>
                </a:tc>
                <a:tc>
                  <a:txBody>
                    <a:bodyPr/>
                    <a:lstStyle/>
                    <a:p>
                      <a:pPr algn="ctr"/>
                      <a:r>
                        <a:rPr lang="en-US" dirty="0"/>
                        <a:t>80.96 percent</a:t>
                      </a:r>
                    </a:p>
                  </a:txBody>
                  <a:tcPr/>
                </a:tc>
                <a:extLst>
                  <a:ext uri="{0D108BD9-81ED-4DB2-BD59-A6C34878D82A}">
                    <a16:rowId xmlns:a16="http://schemas.microsoft.com/office/drawing/2014/main" val="2543128069"/>
                  </a:ext>
                </a:extLst>
              </a:tr>
              <a:tr h="422857">
                <a:tc>
                  <a:txBody>
                    <a:bodyPr/>
                    <a:lstStyle/>
                    <a:p>
                      <a:r>
                        <a:rPr lang="en-US" dirty="0"/>
                        <a:t>Dalian </a:t>
                      </a:r>
                      <a:r>
                        <a:rPr lang="en-US" dirty="0" err="1"/>
                        <a:t>Meisen</a:t>
                      </a:r>
                      <a:r>
                        <a:rPr lang="en-US" dirty="0"/>
                        <a:t> Woodworking Co., Ltd.</a:t>
                      </a:r>
                    </a:p>
                  </a:txBody>
                  <a:tcPr/>
                </a:tc>
                <a:tc>
                  <a:txBody>
                    <a:bodyPr/>
                    <a:lstStyle/>
                    <a:p>
                      <a:pPr algn="ctr"/>
                      <a:r>
                        <a:rPr lang="en-US" dirty="0"/>
                        <a:t>262.18 percent</a:t>
                      </a:r>
                    </a:p>
                  </a:txBody>
                  <a:tcPr/>
                </a:tc>
                <a:extLst>
                  <a:ext uri="{0D108BD9-81ED-4DB2-BD59-A6C34878D82A}">
                    <a16:rowId xmlns:a16="http://schemas.microsoft.com/office/drawing/2014/main" val="2744758483"/>
                  </a:ext>
                </a:extLst>
              </a:tr>
              <a:tr h="422857">
                <a:tc>
                  <a:txBody>
                    <a:bodyPr/>
                    <a:lstStyle/>
                    <a:p>
                      <a:r>
                        <a:rPr lang="en-US" dirty="0"/>
                        <a:t>China-wide entity</a:t>
                      </a:r>
                    </a:p>
                  </a:txBody>
                  <a:tcPr/>
                </a:tc>
                <a:tc>
                  <a:txBody>
                    <a:bodyPr/>
                    <a:lstStyle/>
                    <a:p>
                      <a:pPr algn="ctr"/>
                      <a:r>
                        <a:rPr lang="en-US" dirty="0"/>
                        <a:t>262.18 percent</a:t>
                      </a:r>
                    </a:p>
                  </a:txBody>
                  <a:tcPr/>
                </a:tc>
                <a:extLst>
                  <a:ext uri="{0D108BD9-81ED-4DB2-BD59-A6C34878D82A}">
                    <a16:rowId xmlns:a16="http://schemas.microsoft.com/office/drawing/2014/main" val="957869772"/>
                  </a:ext>
                </a:extLst>
              </a:tr>
              <a:tr h="429961">
                <a:tc gridSpan="2">
                  <a:txBody>
                    <a:bodyPr/>
                    <a:lstStyle/>
                    <a:p>
                      <a:pPr marL="0" algn="ctr" defTabSz="914400" rtl="0" eaLnBrk="1" latinLnBrk="0" hangingPunct="1"/>
                      <a:r>
                        <a:rPr lang="en-US" sz="1800" b="1" kern="1200" dirty="0">
                          <a:solidFill>
                            <a:schemeClr val="lt1"/>
                          </a:solidFill>
                          <a:latin typeface="+mn-lt"/>
                          <a:ea typeface="+mn-ea"/>
                          <a:cs typeface="+mn-cs"/>
                        </a:rPr>
                        <a:t>Countervailing Duty Margins</a:t>
                      </a:r>
                    </a:p>
                  </a:txBody>
                  <a:tcPr>
                    <a:solidFill>
                      <a:schemeClr val="accent1"/>
                    </a:solidFill>
                  </a:tcPr>
                </a:tc>
                <a:tc hMerge="1">
                  <a:txBody>
                    <a:bodyPr/>
                    <a:lstStyle/>
                    <a:p>
                      <a:endParaRPr lang="en-US"/>
                    </a:p>
                  </a:txBody>
                  <a:tcPr/>
                </a:tc>
                <a:extLst>
                  <a:ext uri="{0D108BD9-81ED-4DB2-BD59-A6C34878D82A}">
                    <a16:rowId xmlns:a16="http://schemas.microsoft.com/office/drawing/2014/main" val="3507405435"/>
                  </a:ext>
                </a:extLst>
              </a:tr>
              <a:tr h="717606">
                <a:tc>
                  <a:txBody>
                    <a:bodyPr/>
                    <a:lstStyle/>
                    <a:p>
                      <a:r>
                        <a:rPr lang="en-US" dirty="0"/>
                        <a:t>Countervailing duty margins </a:t>
                      </a:r>
                    </a:p>
                  </a:txBody>
                  <a:tcPr anchor="ctr"/>
                </a:tc>
                <a:tc>
                  <a:txBody>
                    <a:bodyPr/>
                    <a:lstStyle/>
                    <a:p>
                      <a:pPr algn="ctr"/>
                      <a:r>
                        <a:rPr lang="en-US" dirty="0"/>
                        <a:t>Between 10.97 and 229.24 percent</a:t>
                      </a:r>
                    </a:p>
                  </a:txBody>
                  <a:tcPr anchor="ctr"/>
                </a:tc>
                <a:extLst>
                  <a:ext uri="{0D108BD9-81ED-4DB2-BD59-A6C34878D82A}">
                    <a16:rowId xmlns:a16="http://schemas.microsoft.com/office/drawing/2014/main" val="2955770910"/>
                  </a:ext>
                </a:extLst>
              </a:tr>
            </a:tbl>
          </a:graphicData>
        </a:graphic>
      </p:graphicFrame>
      <p:sp>
        <p:nvSpPr>
          <p:cNvPr id="9" name="TextBox 8">
            <a:extLst>
              <a:ext uri="{FF2B5EF4-FFF2-40B4-BE49-F238E27FC236}">
                <a16:creationId xmlns:a16="http://schemas.microsoft.com/office/drawing/2014/main" id="{1017588B-9D13-4DC8-96E2-8F63BFCBE535}"/>
              </a:ext>
            </a:extLst>
          </p:cNvPr>
          <p:cNvSpPr txBox="1"/>
          <p:nvPr/>
        </p:nvSpPr>
        <p:spPr>
          <a:xfrm>
            <a:off x="92270" y="6464930"/>
            <a:ext cx="7988040" cy="369332"/>
          </a:xfrm>
          <a:prstGeom prst="rect">
            <a:avLst/>
          </a:prstGeom>
          <a:noFill/>
        </p:spPr>
        <p:txBody>
          <a:bodyPr wrap="square" rtlCol="0">
            <a:spAutoFit/>
          </a:bodyPr>
          <a:lstStyle/>
          <a:p>
            <a:r>
              <a:rPr lang="en-US" dirty="0"/>
              <a:t>Source: Prehearing Staff Report at Table I-1, p. I-4 and Appendix D.</a:t>
            </a:r>
            <a:endParaRPr lang="en-US" sz="1067" i="1" dirty="0"/>
          </a:p>
        </p:txBody>
      </p:sp>
    </p:spTree>
    <p:extLst>
      <p:ext uri="{BB962C8B-B14F-4D97-AF65-F5344CB8AC3E}">
        <p14:creationId xmlns:p14="http://schemas.microsoft.com/office/powerpoint/2010/main" val="213247576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7123"/>
            <a:ext cx="10972800" cy="939800"/>
          </a:xfrm>
        </p:spPr>
        <p:txBody>
          <a:bodyPr>
            <a:noAutofit/>
          </a:bodyPr>
          <a:lstStyle/>
          <a:p>
            <a:r>
              <a:rPr lang="en-US" dirty="0"/>
              <a:t>All Major Trade and Financial Indicators Declined During the POI</a:t>
            </a:r>
          </a:p>
        </p:txBody>
      </p:sp>
      <p:sp>
        <p:nvSpPr>
          <p:cNvPr id="4" name="Slide Number Placeholder 3"/>
          <p:cNvSpPr>
            <a:spLocks noGrp="1"/>
          </p:cNvSpPr>
          <p:nvPr>
            <p:ph type="sldNum" sz="quarter" idx="12"/>
          </p:nvPr>
        </p:nvSpPr>
        <p:spPr/>
        <p:txBody>
          <a:bodyPr/>
          <a:lstStyle/>
          <a:p>
            <a:r>
              <a:rPr lang="en-US" sz="1400" dirty="0"/>
              <a:t>25</a:t>
            </a:r>
          </a:p>
        </p:txBody>
      </p:sp>
      <p:graphicFrame>
        <p:nvGraphicFramePr>
          <p:cNvPr id="9" name="Table 9">
            <a:extLst>
              <a:ext uri="{FF2B5EF4-FFF2-40B4-BE49-F238E27FC236}">
                <a16:creationId xmlns:a16="http://schemas.microsoft.com/office/drawing/2014/main" id="{B61095F4-0031-4CA8-8388-D6FA69476F2D}"/>
              </a:ext>
            </a:extLst>
          </p:cNvPr>
          <p:cNvGraphicFramePr>
            <a:graphicFrameLocks noGrp="1"/>
          </p:cNvGraphicFramePr>
          <p:nvPr>
            <p:ph idx="1"/>
            <p:extLst>
              <p:ext uri="{D42A27DB-BD31-4B8C-83A1-F6EECF244321}">
                <p14:modId xmlns:p14="http://schemas.microsoft.com/office/powerpoint/2010/main" val="1965905680"/>
              </p:ext>
            </p:extLst>
          </p:nvPr>
        </p:nvGraphicFramePr>
        <p:xfrm>
          <a:off x="2173247" y="1763673"/>
          <a:ext cx="7411606" cy="4280589"/>
        </p:xfrm>
        <a:graphic>
          <a:graphicData uri="http://schemas.openxmlformats.org/drawingml/2006/table">
            <a:tbl>
              <a:tblPr firstRow="1" bandRow="1">
                <a:tableStyleId>{5C22544A-7EE6-4342-B048-85BDC9FD1C3A}</a:tableStyleId>
              </a:tblPr>
              <a:tblGrid>
                <a:gridCol w="4540069">
                  <a:extLst>
                    <a:ext uri="{9D8B030D-6E8A-4147-A177-3AD203B41FA5}">
                      <a16:colId xmlns:a16="http://schemas.microsoft.com/office/drawing/2014/main" val="3966246288"/>
                    </a:ext>
                  </a:extLst>
                </a:gridCol>
                <a:gridCol w="2871537">
                  <a:extLst>
                    <a:ext uri="{9D8B030D-6E8A-4147-A177-3AD203B41FA5}">
                      <a16:colId xmlns:a16="http://schemas.microsoft.com/office/drawing/2014/main" val="2141876980"/>
                    </a:ext>
                  </a:extLst>
                </a:gridCol>
              </a:tblGrid>
              <a:tr h="475621">
                <a:tc>
                  <a:txBody>
                    <a:bodyPr/>
                    <a:lstStyle/>
                    <a:p>
                      <a:pPr algn="ctr"/>
                      <a:r>
                        <a:rPr lang="en-US" dirty="0"/>
                        <a:t>Indicator</a:t>
                      </a:r>
                    </a:p>
                  </a:txBody>
                  <a:tcPr/>
                </a:tc>
                <a:tc>
                  <a:txBody>
                    <a:bodyPr/>
                    <a:lstStyle/>
                    <a:p>
                      <a:pPr algn="ctr"/>
                      <a:r>
                        <a:rPr lang="en-US" dirty="0"/>
                        <a:t>Change 2016-2018</a:t>
                      </a:r>
                    </a:p>
                  </a:txBody>
                  <a:tcPr/>
                </a:tc>
                <a:extLst>
                  <a:ext uri="{0D108BD9-81ED-4DB2-BD59-A6C34878D82A}">
                    <a16:rowId xmlns:a16="http://schemas.microsoft.com/office/drawing/2014/main" val="2205879802"/>
                  </a:ext>
                </a:extLst>
              </a:tr>
              <a:tr h="475621">
                <a:tc>
                  <a:txBody>
                    <a:bodyPr/>
                    <a:lstStyle/>
                    <a:p>
                      <a:pPr algn="ctr"/>
                      <a:r>
                        <a:rPr lang="en-US" b="1" dirty="0"/>
                        <a:t>Production</a:t>
                      </a:r>
                    </a:p>
                  </a:txBody>
                  <a:tcPr/>
                </a:tc>
                <a:tc>
                  <a:txBody>
                    <a:bodyPr/>
                    <a:lstStyle/>
                    <a:p>
                      <a:pPr algn="ctr"/>
                      <a:endParaRPr lang="en-US" dirty="0"/>
                    </a:p>
                  </a:txBody>
                  <a:tcPr/>
                </a:tc>
                <a:extLst>
                  <a:ext uri="{0D108BD9-81ED-4DB2-BD59-A6C34878D82A}">
                    <a16:rowId xmlns:a16="http://schemas.microsoft.com/office/drawing/2014/main" val="4157683975"/>
                  </a:ext>
                </a:extLst>
              </a:tr>
              <a:tr h="475621">
                <a:tc>
                  <a:txBody>
                    <a:bodyPr/>
                    <a:lstStyle/>
                    <a:p>
                      <a:pPr algn="ctr"/>
                      <a:r>
                        <a:rPr lang="en-US" b="1" dirty="0"/>
                        <a:t>Capacity Utilization</a:t>
                      </a:r>
                    </a:p>
                  </a:txBody>
                  <a:tcPr/>
                </a:tc>
                <a:tc>
                  <a:txBody>
                    <a:bodyPr/>
                    <a:lstStyle/>
                    <a:p>
                      <a:pPr algn="ctr"/>
                      <a:endParaRPr lang="en-US" dirty="0"/>
                    </a:p>
                  </a:txBody>
                  <a:tcPr/>
                </a:tc>
                <a:extLst>
                  <a:ext uri="{0D108BD9-81ED-4DB2-BD59-A6C34878D82A}">
                    <a16:rowId xmlns:a16="http://schemas.microsoft.com/office/drawing/2014/main" val="43230359"/>
                  </a:ext>
                </a:extLst>
              </a:tr>
              <a:tr h="475621">
                <a:tc>
                  <a:txBody>
                    <a:bodyPr/>
                    <a:lstStyle/>
                    <a:p>
                      <a:pPr algn="ctr"/>
                      <a:r>
                        <a:rPr lang="en-US" b="1" dirty="0"/>
                        <a:t>U.S. Shipment Quantity</a:t>
                      </a:r>
                    </a:p>
                  </a:txBody>
                  <a:tcPr/>
                </a:tc>
                <a:tc>
                  <a:txBody>
                    <a:bodyPr/>
                    <a:lstStyle/>
                    <a:p>
                      <a:pPr algn="ctr"/>
                      <a:endParaRPr lang="en-US" dirty="0"/>
                    </a:p>
                  </a:txBody>
                  <a:tcPr/>
                </a:tc>
                <a:extLst>
                  <a:ext uri="{0D108BD9-81ED-4DB2-BD59-A6C34878D82A}">
                    <a16:rowId xmlns:a16="http://schemas.microsoft.com/office/drawing/2014/main" val="299085015"/>
                  </a:ext>
                </a:extLst>
              </a:tr>
              <a:tr h="475621">
                <a:tc>
                  <a:txBody>
                    <a:bodyPr/>
                    <a:lstStyle/>
                    <a:p>
                      <a:pPr algn="ctr"/>
                      <a:r>
                        <a:rPr lang="en-US" b="1" dirty="0"/>
                        <a:t>Net Sales Quantity</a:t>
                      </a:r>
                    </a:p>
                  </a:txBody>
                  <a:tcPr/>
                </a:tc>
                <a:tc>
                  <a:txBody>
                    <a:bodyPr/>
                    <a:lstStyle/>
                    <a:p>
                      <a:pPr algn="ctr"/>
                      <a:endParaRPr lang="en-US" dirty="0"/>
                    </a:p>
                  </a:txBody>
                  <a:tcPr/>
                </a:tc>
                <a:extLst>
                  <a:ext uri="{0D108BD9-81ED-4DB2-BD59-A6C34878D82A}">
                    <a16:rowId xmlns:a16="http://schemas.microsoft.com/office/drawing/2014/main" val="582185968"/>
                  </a:ext>
                </a:extLst>
              </a:tr>
              <a:tr h="475621">
                <a:tc>
                  <a:txBody>
                    <a:bodyPr/>
                    <a:lstStyle/>
                    <a:p>
                      <a:pPr algn="ctr"/>
                      <a:r>
                        <a:rPr lang="en-US" b="1" dirty="0"/>
                        <a:t>Gross Profit</a:t>
                      </a:r>
                    </a:p>
                  </a:txBody>
                  <a:tcPr/>
                </a:tc>
                <a:tc>
                  <a:txBody>
                    <a:bodyPr/>
                    <a:lstStyle/>
                    <a:p>
                      <a:pPr algn="ctr"/>
                      <a:endParaRPr lang="en-US" dirty="0"/>
                    </a:p>
                  </a:txBody>
                  <a:tcPr/>
                </a:tc>
                <a:extLst>
                  <a:ext uri="{0D108BD9-81ED-4DB2-BD59-A6C34878D82A}">
                    <a16:rowId xmlns:a16="http://schemas.microsoft.com/office/drawing/2014/main" val="2787329085"/>
                  </a:ext>
                </a:extLst>
              </a:tr>
              <a:tr h="475621">
                <a:tc>
                  <a:txBody>
                    <a:bodyPr/>
                    <a:lstStyle/>
                    <a:p>
                      <a:pPr algn="ctr"/>
                      <a:r>
                        <a:rPr lang="en-US" b="1" dirty="0"/>
                        <a:t>Operating Income</a:t>
                      </a:r>
                    </a:p>
                  </a:txBody>
                  <a:tcPr/>
                </a:tc>
                <a:tc>
                  <a:txBody>
                    <a:bodyPr/>
                    <a:lstStyle/>
                    <a:p>
                      <a:pPr algn="ctr"/>
                      <a:endParaRPr lang="en-US" dirty="0"/>
                    </a:p>
                  </a:txBody>
                  <a:tcPr/>
                </a:tc>
                <a:extLst>
                  <a:ext uri="{0D108BD9-81ED-4DB2-BD59-A6C34878D82A}">
                    <a16:rowId xmlns:a16="http://schemas.microsoft.com/office/drawing/2014/main" val="229180206"/>
                  </a:ext>
                </a:extLst>
              </a:tr>
              <a:tr h="475621">
                <a:tc>
                  <a:txBody>
                    <a:bodyPr/>
                    <a:lstStyle/>
                    <a:p>
                      <a:pPr algn="ctr"/>
                      <a:r>
                        <a:rPr lang="en-US" b="1" dirty="0"/>
                        <a:t>Net Income</a:t>
                      </a:r>
                    </a:p>
                  </a:txBody>
                  <a:tcPr/>
                </a:tc>
                <a:tc>
                  <a:txBody>
                    <a:bodyPr/>
                    <a:lstStyle/>
                    <a:p>
                      <a:pPr algn="ctr"/>
                      <a:endParaRPr lang="en-US" dirty="0"/>
                    </a:p>
                  </a:txBody>
                  <a:tcPr/>
                </a:tc>
                <a:extLst>
                  <a:ext uri="{0D108BD9-81ED-4DB2-BD59-A6C34878D82A}">
                    <a16:rowId xmlns:a16="http://schemas.microsoft.com/office/drawing/2014/main" val="1019708141"/>
                  </a:ext>
                </a:extLst>
              </a:tr>
              <a:tr h="475621">
                <a:tc>
                  <a:txBody>
                    <a:bodyPr/>
                    <a:lstStyle/>
                    <a:p>
                      <a:pPr algn="ctr"/>
                      <a:r>
                        <a:rPr lang="en-US" b="1" dirty="0"/>
                        <a:t>Capital Expenditures</a:t>
                      </a:r>
                    </a:p>
                  </a:txBody>
                  <a:tcPr/>
                </a:tc>
                <a:tc>
                  <a:txBody>
                    <a:bodyPr/>
                    <a:lstStyle/>
                    <a:p>
                      <a:pPr algn="ctr"/>
                      <a:endParaRPr lang="en-US" dirty="0"/>
                    </a:p>
                  </a:txBody>
                  <a:tcPr/>
                </a:tc>
                <a:extLst>
                  <a:ext uri="{0D108BD9-81ED-4DB2-BD59-A6C34878D82A}">
                    <a16:rowId xmlns:a16="http://schemas.microsoft.com/office/drawing/2014/main" val="355557667"/>
                  </a:ext>
                </a:extLst>
              </a:tr>
            </a:tbl>
          </a:graphicData>
        </a:graphic>
      </p:graphicFrame>
      <p:sp>
        <p:nvSpPr>
          <p:cNvPr id="11" name="TextBox 10">
            <a:extLst>
              <a:ext uri="{FF2B5EF4-FFF2-40B4-BE49-F238E27FC236}">
                <a16:creationId xmlns:a16="http://schemas.microsoft.com/office/drawing/2014/main" id="{036B2ECC-97BE-4999-B2B7-1A69872BF2CC}"/>
              </a:ext>
            </a:extLst>
          </p:cNvPr>
          <p:cNvSpPr txBox="1"/>
          <p:nvPr/>
        </p:nvSpPr>
        <p:spPr>
          <a:xfrm>
            <a:off x="0" y="6313792"/>
            <a:ext cx="6565204" cy="369332"/>
          </a:xfrm>
          <a:prstGeom prst="rect">
            <a:avLst/>
          </a:prstGeom>
          <a:noFill/>
        </p:spPr>
        <p:txBody>
          <a:bodyPr wrap="square" rtlCol="0">
            <a:spAutoFit/>
          </a:bodyPr>
          <a:lstStyle/>
          <a:p>
            <a:r>
              <a:rPr lang="en-US" dirty="0"/>
              <a:t>Source: Prehearing Staff Report Table C-1, p. C-3.</a:t>
            </a:r>
            <a:endParaRPr lang="en-US" sz="1067" i="1" dirty="0"/>
          </a:p>
        </p:txBody>
      </p:sp>
      <p:sp>
        <p:nvSpPr>
          <p:cNvPr id="12" name="Arrow: Down 11">
            <a:extLst>
              <a:ext uri="{FF2B5EF4-FFF2-40B4-BE49-F238E27FC236}">
                <a16:creationId xmlns:a16="http://schemas.microsoft.com/office/drawing/2014/main" id="{5F357C50-554D-4D0D-8C34-7CE87B7C8426}"/>
              </a:ext>
            </a:extLst>
          </p:cNvPr>
          <p:cNvSpPr/>
          <p:nvPr/>
        </p:nvSpPr>
        <p:spPr>
          <a:xfrm>
            <a:off x="7970681" y="2377285"/>
            <a:ext cx="339129"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4D7ABA1-4E99-4219-A2E5-97C2FDFD2CC2}"/>
              </a:ext>
            </a:extLst>
          </p:cNvPr>
          <p:cNvSpPr/>
          <p:nvPr/>
        </p:nvSpPr>
        <p:spPr>
          <a:xfrm>
            <a:off x="7970681" y="2877867"/>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136DE1E3-F6B9-4B3C-BB15-51FB31E0B4FF}"/>
              </a:ext>
            </a:extLst>
          </p:cNvPr>
          <p:cNvSpPr/>
          <p:nvPr/>
        </p:nvSpPr>
        <p:spPr>
          <a:xfrm>
            <a:off x="7970680" y="3280591"/>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1616A58-E93C-4302-92B6-1F3DFCF5C121}"/>
              </a:ext>
            </a:extLst>
          </p:cNvPr>
          <p:cNvSpPr/>
          <p:nvPr/>
        </p:nvSpPr>
        <p:spPr>
          <a:xfrm>
            <a:off x="7986723" y="3770773"/>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51AF3213-6E5A-4B20-B59A-B767CC3E5702}"/>
              </a:ext>
            </a:extLst>
          </p:cNvPr>
          <p:cNvSpPr/>
          <p:nvPr/>
        </p:nvSpPr>
        <p:spPr>
          <a:xfrm>
            <a:off x="7986723" y="4249664"/>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107E496-399C-4322-B192-2EE15952F01A}"/>
              </a:ext>
            </a:extLst>
          </p:cNvPr>
          <p:cNvSpPr/>
          <p:nvPr/>
        </p:nvSpPr>
        <p:spPr>
          <a:xfrm>
            <a:off x="7986723" y="4717635"/>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D006266C-526C-4477-9439-8031324A01A4}"/>
              </a:ext>
            </a:extLst>
          </p:cNvPr>
          <p:cNvSpPr/>
          <p:nvPr/>
        </p:nvSpPr>
        <p:spPr>
          <a:xfrm>
            <a:off x="7978701" y="5185606"/>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83A50C6D-3BDF-4194-AA0A-C902906237A4}"/>
              </a:ext>
            </a:extLst>
          </p:cNvPr>
          <p:cNvSpPr/>
          <p:nvPr/>
        </p:nvSpPr>
        <p:spPr>
          <a:xfrm>
            <a:off x="7970679" y="5653577"/>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4988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72805"/>
            <a:ext cx="10972800" cy="939800"/>
          </a:xfrm>
        </p:spPr>
        <p:txBody>
          <a:bodyPr>
            <a:noAutofit/>
          </a:bodyPr>
          <a:lstStyle/>
          <a:p>
            <a:r>
              <a:rPr lang="en-US" sz="4000" dirty="0"/>
              <a:t>The Domestic Industry’s Financial </a:t>
            </a:r>
            <a:br>
              <a:rPr lang="en-US" sz="4000" dirty="0"/>
            </a:br>
            <a:r>
              <a:rPr lang="en-US" sz="4000" dirty="0"/>
              <a:t>Performance Has Declined</a:t>
            </a:r>
          </a:p>
        </p:txBody>
      </p:sp>
      <p:sp>
        <p:nvSpPr>
          <p:cNvPr id="3" name="Content Placeholder 2"/>
          <p:cNvSpPr>
            <a:spLocks noGrp="1"/>
          </p:cNvSpPr>
          <p:nvPr>
            <p:ph idx="1"/>
          </p:nvPr>
        </p:nvSpPr>
        <p:spPr>
          <a:xfrm>
            <a:off x="609600" y="2012949"/>
            <a:ext cx="10972800" cy="4525963"/>
          </a:xfrm>
        </p:spPr>
        <p:txBody>
          <a:bodyPr>
            <a:normAutofit/>
          </a:bodyPr>
          <a:lstStyle/>
          <a:p>
            <a:pPr>
              <a:spcBef>
                <a:spcPts val="800"/>
              </a:spcBef>
            </a:pPr>
            <a:r>
              <a:rPr lang="en-US" dirty="0"/>
              <a:t>Demand for wooden cabinets and vanities increased during the POI</a:t>
            </a:r>
          </a:p>
          <a:p>
            <a:pPr>
              <a:spcBef>
                <a:spcPts val="800"/>
              </a:spcBef>
            </a:pPr>
            <a:r>
              <a:rPr lang="en-US" dirty="0"/>
              <a:t>Despite strong demand, dumped and subsidized Chinese imports deprived the domestic industry of increased shipments</a:t>
            </a:r>
          </a:p>
          <a:p>
            <a:pPr>
              <a:spcBef>
                <a:spcPts val="800"/>
              </a:spcBef>
            </a:pPr>
            <a:r>
              <a:rPr lang="en-US" dirty="0"/>
              <a:t>The financial performance of the industry suffered and U.S. producers have shuttered facilities</a:t>
            </a:r>
          </a:p>
          <a:p>
            <a:pPr lvl="1">
              <a:spcBef>
                <a:spcPts val="800"/>
              </a:spcBef>
            </a:pPr>
            <a:r>
              <a:rPr lang="en-US" dirty="0"/>
              <a:t>Operating income and margins declined significantly</a:t>
            </a:r>
          </a:p>
        </p:txBody>
      </p:sp>
      <p:sp>
        <p:nvSpPr>
          <p:cNvPr id="4" name="Slide Number Placeholder 3"/>
          <p:cNvSpPr>
            <a:spLocks noGrp="1"/>
          </p:cNvSpPr>
          <p:nvPr>
            <p:ph type="sldNum" sz="quarter" idx="12"/>
          </p:nvPr>
        </p:nvSpPr>
        <p:spPr/>
        <p:txBody>
          <a:bodyPr/>
          <a:lstStyle/>
          <a:p>
            <a:fld id="{B60E2673-80B6-4CA7-9668-B914265820D5}" type="slidenum">
              <a:rPr lang="en-US" sz="1400" smtClean="0"/>
              <a:t>26</a:t>
            </a:fld>
            <a:endParaRPr lang="en-US" sz="1400" dirty="0"/>
          </a:p>
        </p:txBody>
      </p:sp>
    </p:spTree>
    <p:extLst>
      <p:ext uri="{BB962C8B-B14F-4D97-AF65-F5344CB8AC3E}">
        <p14:creationId xmlns:p14="http://schemas.microsoft.com/office/powerpoint/2010/main" val="230257770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181EE7-C77C-4340-A958-74A7FDDDC078}"/>
              </a:ext>
            </a:extLst>
          </p:cNvPr>
          <p:cNvSpPr>
            <a:spLocks noGrp="1"/>
          </p:cNvSpPr>
          <p:nvPr>
            <p:ph type="sldNum" sz="quarter" idx="12"/>
          </p:nvPr>
        </p:nvSpPr>
        <p:spPr/>
        <p:txBody>
          <a:bodyPr/>
          <a:lstStyle/>
          <a:p>
            <a:fld id="{5ACCCE96-6DA8-419A-8EEC-DC24A2139EB8}" type="slidenum">
              <a:rPr lang="en-US" sz="1400" smtClean="0"/>
              <a:t>27</a:t>
            </a:fld>
            <a:endParaRPr lang="en-US" sz="1400"/>
          </a:p>
        </p:txBody>
      </p:sp>
      <p:sp>
        <p:nvSpPr>
          <p:cNvPr id="3" name="Title 2">
            <a:extLst>
              <a:ext uri="{FF2B5EF4-FFF2-40B4-BE49-F238E27FC236}">
                <a16:creationId xmlns:a16="http://schemas.microsoft.com/office/drawing/2014/main" id="{2589486D-0CA8-46D8-9A6E-2C828031FFAA}"/>
              </a:ext>
            </a:extLst>
          </p:cNvPr>
          <p:cNvSpPr>
            <a:spLocks noGrp="1"/>
          </p:cNvSpPr>
          <p:nvPr>
            <p:ph type="title"/>
          </p:nvPr>
        </p:nvSpPr>
        <p:spPr/>
        <p:txBody>
          <a:bodyPr>
            <a:normAutofit/>
          </a:bodyPr>
          <a:lstStyle/>
          <a:p>
            <a:r>
              <a:rPr lang="en-US" dirty="0"/>
              <a:t>Negative Effects Highlighted in Public Financial Statements</a:t>
            </a:r>
          </a:p>
        </p:txBody>
      </p:sp>
      <p:pic>
        <p:nvPicPr>
          <p:cNvPr id="8" name="Picture 7">
            <a:extLst>
              <a:ext uri="{FF2B5EF4-FFF2-40B4-BE49-F238E27FC236}">
                <a16:creationId xmlns:a16="http://schemas.microsoft.com/office/drawing/2014/main" id="{E9E38C04-BD08-4C66-B85F-DADD6D9C4EDF}"/>
              </a:ext>
            </a:extLst>
          </p:cNvPr>
          <p:cNvPicPr>
            <a:picLocks noChangeAspect="1"/>
          </p:cNvPicPr>
          <p:nvPr/>
        </p:nvPicPr>
        <p:blipFill>
          <a:blip r:embed="rId3"/>
          <a:stretch>
            <a:fillRect/>
          </a:stretch>
        </p:blipFill>
        <p:spPr>
          <a:xfrm>
            <a:off x="811012" y="1787818"/>
            <a:ext cx="3302121" cy="2118529"/>
          </a:xfrm>
          <a:prstGeom prst="rect">
            <a:avLst/>
          </a:prstGeom>
          <a:ln>
            <a:solidFill>
              <a:schemeClr val="tx1"/>
            </a:solidFill>
          </a:ln>
        </p:spPr>
      </p:pic>
      <p:sp>
        <p:nvSpPr>
          <p:cNvPr id="13" name="TextBox 12">
            <a:extLst>
              <a:ext uri="{FF2B5EF4-FFF2-40B4-BE49-F238E27FC236}">
                <a16:creationId xmlns:a16="http://schemas.microsoft.com/office/drawing/2014/main" id="{3AD6ED52-62F0-4C05-8145-BF1878AA41B6}"/>
              </a:ext>
            </a:extLst>
          </p:cNvPr>
          <p:cNvSpPr txBox="1"/>
          <p:nvPr/>
        </p:nvSpPr>
        <p:spPr>
          <a:xfrm>
            <a:off x="4508205" y="1787818"/>
            <a:ext cx="7068444" cy="2118529"/>
          </a:xfrm>
          <a:prstGeom prst="rect">
            <a:avLst/>
          </a:prstGeom>
          <a:solidFill>
            <a:schemeClr val="bg1"/>
          </a:solidFill>
          <a:ln>
            <a:solidFill>
              <a:schemeClr val="tx1"/>
            </a:solidFill>
          </a:ln>
        </p:spPr>
        <p:txBody>
          <a:bodyPr wrap="square" rtlCol="0">
            <a:spAutoFit/>
          </a:bodyPr>
          <a:lstStyle/>
          <a:p>
            <a:pPr algn="ctr">
              <a:lnSpc>
                <a:spcPct val="150000"/>
              </a:lnSpc>
            </a:pPr>
            <a:r>
              <a:rPr lang="en-US" b="1" dirty="0"/>
              <a:t>“We also face competition with respect to some of our products from competitors in countries with lower regulatory, safety, environmental, and other costs, such as </a:t>
            </a:r>
            <a:r>
              <a:rPr lang="en-US" b="1" u="sng" dirty="0"/>
              <a:t>China</a:t>
            </a:r>
            <a:r>
              <a:rPr lang="en-US" b="1" dirty="0"/>
              <a:t>.  These competitors may also benefit from certain local government </a:t>
            </a:r>
            <a:r>
              <a:rPr lang="en-US" b="1" u="sng" dirty="0"/>
              <a:t>subsidies</a:t>
            </a:r>
            <a:r>
              <a:rPr lang="en-US" b="1" dirty="0"/>
              <a:t> or other incentives that are not available to us.”</a:t>
            </a:r>
          </a:p>
        </p:txBody>
      </p:sp>
      <p:pic>
        <p:nvPicPr>
          <p:cNvPr id="6" name="Picture 2">
            <a:extLst>
              <a:ext uri="{FF2B5EF4-FFF2-40B4-BE49-F238E27FC236}">
                <a16:creationId xmlns:a16="http://schemas.microsoft.com/office/drawing/2014/main" id="{546E661A-EBB1-4557-B0CE-E541DA61C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14" y="4417851"/>
            <a:ext cx="5214237" cy="176452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E21917-722D-4A5C-9EB7-1C99030566E7}"/>
              </a:ext>
            </a:extLst>
          </p:cNvPr>
          <p:cNvPicPr>
            <a:picLocks noChangeAspect="1"/>
          </p:cNvPicPr>
          <p:nvPr/>
        </p:nvPicPr>
        <p:blipFill>
          <a:blip r:embed="rId5"/>
          <a:stretch>
            <a:fillRect/>
          </a:stretch>
        </p:blipFill>
        <p:spPr>
          <a:xfrm>
            <a:off x="2079536" y="4162669"/>
            <a:ext cx="3515309" cy="722514"/>
          </a:xfrm>
          <a:prstGeom prst="rect">
            <a:avLst/>
          </a:prstGeom>
        </p:spPr>
      </p:pic>
      <p:sp>
        <p:nvSpPr>
          <p:cNvPr id="9" name="TextBox 8">
            <a:extLst>
              <a:ext uri="{FF2B5EF4-FFF2-40B4-BE49-F238E27FC236}">
                <a16:creationId xmlns:a16="http://schemas.microsoft.com/office/drawing/2014/main" id="{EDE23086-FBDF-4668-8B83-BA9660821913}"/>
              </a:ext>
            </a:extLst>
          </p:cNvPr>
          <p:cNvSpPr txBox="1"/>
          <p:nvPr/>
        </p:nvSpPr>
        <p:spPr>
          <a:xfrm>
            <a:off x="6279751" y="4417851"/>
            <a:ext cx="4257115" cy="1703030"/>
          </a:xfrm>
          <a:prstGeom prst="rect">
            <a:avLst/>
          </a:prstGeom>
          <a:solidFill>
            <a:schemeClr val="bg1"/>
          </a:solidFill>
          <a:ln>
            <a:solidFill>
              <a:schemeClr val="tx1"/>
            </a:solidFill>
          </a:ln>
        </p:spPr>
        <p:txBody>
          <a:bodyPr wrap="square" rtlCol="0">
            <a:spAutoFit/>
          </a:bodyPr>
          <a:lstStyle/>
          <a:p>
            <a:pPr algn="ctr">
              <a:lnSpc>
                <a:spcPct val="150000"/>
              </a:lnSpc>
            </a:pPr>
            <a:endParaRPr lang="en-US" b="1" dirty="0"/>
          </a:p>
          <a:p>
            <a:pPr algn="ctr">
              <a:lnSpc>
                <a:spcPct val="150000"/>
              </a:lnSpc>
            </a:pPr>
            <a:r>
              <a:rPr lang="en-US" b="1" dirty="0"/>
              <a:t>“We also face increasing pressure from imported ‘flat pack’ cabinets.”</a:t>
            </a:r>
          </a:p>
          <a:p>
            <a:pPr algn="ctr">
              <a:lnSpc>
                <a:spcPct val="150000"/>
              </a:lnSpc>
            </a:pPr>
            <a:endParaRPr lang="en-US" b="1" dirty="0"/>
          </a:p>
        </p:txBody>
      </p:sp>
    </p:spTree>
    <p:extLst>
      <p:ext uri="{BB962C8B-B14F-4D97-AF65-F5344CB8AC3E}">
        <p14:creationId xmlns:p14="http://schemas.microsoft.com/office/powerpoint/2010/main" val="281971372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9236C-9F7A-45C1-8E9C-0CF36333DDC7}"/>
              </a:ext>
            </a:extLst>
          </p:cNvPr>
          <p:cNvSpPr>
            <a:spLocks noGrp="1"/>
          </p:cNvSpPr>
          <p:nvPr>
            <p:ph type="title"/>
          </p:nvPr>
        </p:nvSpPr>
        <p:spPr>
          <a:xfrm>
            <a:off x="489397" y="668337"/>
            <a:ext cx="11075073" cy="1057276"/>
          </a:xfrm>
        </p:spPr>
        <p:txBody>
          <a:bodyPr>
            <a:noAutofit/>
          </a:bodyPr>
          <a:lstStyle/>
          <a:p>
            <a:r>
              <a:rPr lang="en-US" sz="3600" dirty="0"/>
              <a:t>Actual Negative Effects Caused by Subject Imports</a:t>
            </a:r>
          </a:p>
        </p:txBody>
      </p:sp>
      <p:sp>
        <p:nvSpPr>
          <p:cNvPr id="7" name="Text Placeholder 6">
            <a:extLst>
              <a:ext uri="{FF2B5EF4-FFF2-40B4-BE49-F238E27FC236}">
                <a16:creationId xmlns:a16="http://schemas.microsoft.com/office/drawing/2014/main" id="{87A6A5DF-0240-4D5E-8A2E-AF44FAF20A61}"/>
              </a:ext>
            </a:extLst>
          </p:cNvPr>
          <p:cNvSpPr>
            <a:spLocks noGrp="1"/>
          </p:cNvSpPr>
          <p:nvPr>
            <p:ph type="body" idx="1"/>
          </p:nvPr>
        </p:nvSpPr>
        <p:spPr>
          <a:xfrm>
            <a:off x="627530" y="1514476"/>
            <a:ext cx="5157787" cy="823912"/>
          </a:xfrm>
        </p:spPr>
        <p:txBody>
          <a:bodyPr/>
          <a:lstStyle/>
          <a:p>
            <a:pPr algn="ctr"/>
            <a:r>
              <a:rPr lang="en-US" u="sng" dirty="0" err="1"/>
              <a:t>MasterBrand</a:t>
            </a:r>
            <a:endParaRPr lang="en-US" u="sng" dirty="0"/>
          </a:p>
        </p:txBody>
      </p:sp>
      <p:sp>
        <p:nvSpPr>
          <p:cNvPr id="8" name="Content Placeholder 7">
            <a:extLst>
              <a:ext uri="{FF2B5EF4-FFF2-40B4-BE49-F238E27FC236}">
                <a16:creationId xmlns:a16="http://schemas.microsoft.com/office/drawing/2014/main" id="{3C4412CE-3CD4-4383-90BE-51CEFC04D115}"/>
              </a:ext>
            </a:extLst>
          </p:cNvPr>
          <p:cNvSpPr>
            <a:spLocks noGrp="1"/>
          </p:cNvSpPr>
          <p:nvPr>
            <p:ph sz="half" idx="2"/>
          </p:nvPr>
        </p:nvSpPr>
        <p:spPr/>
        <p:txBody>
          <a:bodyPr>
            <a:normAutofit lnSpcReduction="10000"/>
          </a:bodyPr>
          <a:lstStyle/>
          <a:p>
            <a:pPr lvl="1">
              <a:spcAft>
                <a:spcPts val="1200"/>
              </a:spcAft>
            </a:pPr>
            <a:r>
              <a:rPr lang="en-US" dirty="0"/>
              <a:t>U.S. manufacturing operations have been discontinued, closed or idled</a:t>
            </a:r>
          </a:p>
          <a:p>
            <a:pPr lvl="1">
              <a:spcAft>
                <a:spcPts val="1200"/>
              </a:spcAft>
            </a:pPr>
            <a:r>
              <a:rPr lang="en-US" dirty="0"/>
              <a:t>Canceled participation in recent trade shows</a:t>
            </a:r>
          </a:p>
          <a:p>
            <a:pPr lvl="1">
              <a:spcAft>
                <a:spcPts val="1200"/>
              </a:spcAft>
            </a:pPr>
            <a:r>
              <a:rPr lang="en-US" dirty="0"/>
              <a:t>Capital investment spending is down</a:t>
            </a:r>
          </a:p>
          <a:p>
            <a:pPr lvl="1">
              <a:spcAft>
                <a:spcPts val="1200"/>
              </a:spcAft>
            </a:pPr>
            <a:r>
              <a:rPr lang="en-US" dirty="0"/>
              <a:t>Unable to invest in R&amp;D or other strategic initiatives</a:t>
            </a:r>
          </a:p>
        </p:txBody>
      </p:sp>
      <p:sp>
        <p:nvSpPr>
          <p:cNvPr id="9" name="Text Placeholder 8">
            <a:extLst>
              <a:ext uri="{FF2B5EF4-FFF2-40B4-BE49-F238E27FC236}">
                <a16:creationId xmlns:a16="http://schemas.microsoft.com/office/drawing/2014/main" id="{9BE9B232-FE16-4AF0-B224-0DA99B32CE47}"/>
              </a:ext>
            </a:extLst>
          </p:cNvPr>
          <p:cNvSpPr>
            <a:spLocks noGrp="1"/>
          </p:cNvSpPr>
          <p:nvPr>
            <p:ph type="body" sz="quarter" idx="3"/>
          </p:nvPr>
        </p:nvSpPr>
        <p:spPr>
          <a:xfrm>
            <a:off x="6172200" y="1514476"/>
            <a:ext cx="5183188" cy="823912"/>
          </a:xfrm>
        </p:spPr>
        <p:txBody>
          <a:bodyPr/>
          <a:lstStyle/>
          <a:p>
            <a:pPr algn="ctr"/>
            <a:r>
              <a:rPr lang="en-US" u="sng" dirty="0"/>
              <a:t>American </a:t>
            </a:r>
            <a:r>
              <a:rPr lang="en-US" u="sng" dirty="0" err="1"/>
              <a:t>Woodmark</a:t>
            </a:r>
            <a:endParaRPr lang="en-US" u="sng" dirty="0"/>
          </a:p>
        </p:txBody>
      </p:sp>
      <p:sp>
        <p:nvSpPr>
          <p:cNvPr id="10" name="Content Placeholder 9">
            <a:extLst>
              <a:ext uri="{FF2B5EF4-FFF2-40B4-BE49-F238E27FC236}">
                <a16:creationId xmlns:a16="http://schemas.microsoft.com/office/drawing/2014/main" id="{73AF3198-D520-4FC0-945F-77C263EC5895}"/>
              </a:ext>
            </a:extLst>
          </p:cNvPr>
          <p:cNvSpPr>
            <a:spLocks noGrp="1"/>
          </p:cNvSpPr>
          <p:nvPr>
            <p:ph sz="quarter" idx="4"/>
          </p:nvPr>
        </p:nvSpPr>
        <p:spPr/>
        <p:txBody>
          <a:bodyPr>
            <a:normAutofit lnSpcReduction="10000"/>
          </a:bodyPr>
          <a:lstStyle/>
          <a:p>
            <a:pPr lvl="1">
              <a:spcAft>
                <a:spcPts val="1200"/>
              </a:spcAft>
            </a:pPr>
            <a:r>
              <a:rPr lang="en-US" dirty="0"/>
              <a:t>Dumped imports impacted their decision not to invest in a next generation plant </a:t>
            </a:r>
          </a:p>
          <a:p>
            <a:pPr lvl="1">
              <a:spcAft>
                <a:spcPts val="1200"/>
              </a:spcAft>
            </a:pPr>
            <a:r>
              <a:rPr lang="en-US" dirty="0"/>
              <a:t>Forced to make investments in a lower cost acquisition</a:t>
            </a:r>
            <a:br>
              <a:rPr lang="en-US" dirty="0"/>
            </a:br>
            <a:endParaRPr lang="en-US" dirty="0"/>
          </a:p>
          <a:p>
            <a:endParaRPr lang="en-US" dirty="0"/>
          </a:p>
        </p:txBody>
      </p:sp>
      <p:sp>
        <p:nvSpPr>
          <p:cNvPr id="2" name="Slide Number Placeholder 1">
            <a:extLst>
              <a:ext uri="{FF2B5EF4-FFF2-40B4-BE49-F238E27FC236}">
                <a16:creationId xmlns:a16="http://schemas.microsoft.com/office/drawing/2014/main" id="{6F915B66-6DAD-43C7-860D-669D77F9425A}"/>
              </a:ext>
            </a:extLst>
          </p:cNvPr>
          <p:cNvSpPr>
            <a:spLocks noGrp="1"/>
          </p:cNvSpPr>
          <p:nvPr>
            <p:ph type="sldNum" sz="quarter" idx="12"/>
          </p:nvPr>
        </p:nvSpPr>
        <p:spPr/>
        <p:txBody>
          <a:bodyPr/>
          <a:lstStyle/>
          <a:p>
            <a:fld id="{5ACCCE96-6DA8-419A-8EEC-DC24A2139EB8}" type="slidenum">
              <a:rPr lang="en-US" sz="1400" smtClean="0"/>
              <a:t>28</a:t>
            </a:fld>
            <a:endParaRPr lang="en-US" sz="1400" dirty="0"/>
          </a:p>
        </p:txBody>
      </p:sp>
    </p:spTree>
    <p:extLst>
      <p:ext uri="{BB962C8B-B14F-4D97-AF65-F5344CB8AC3E}">
        <p14:creationId xmlns:p14="http://schemas.microsoft.com/office/powerpoint/2010/main" val="34619426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19236C-9F7A-45C1-8E9C-0CF36333DDC7}"/>
              </a:ext>
            </a:extLst>
          </p:cNvPr>
          <p:cNvSpPr>
            <a:spLocks noGrp="1"/>
          </p:cNvSpPr>
          <p:nvPr>
            <p:ph type="title"/>
          </p:nvPr>
        </p:nvSpPr>
        <p:spPr>
          <a:xfrm>
            <a:off x="489397" y="668337"/>
            <a:ext cx="11075073" cy="1057276"/>
          </a:xfrm>
        </p:spPr>
        <p:txBody>
          <a:bodyPr>
            <a:noAutofit/>
          </a:bodyPr>
          <a:lstStyle/>
          <a:p>
            <a:r>
              <a:rPr lang="en-US" sz="3600" dirty="0"/>
              <a:t>Actual Negative Effects Caused by Subject Imports</a:t>
            </a:r>
          </a:p>
        </p:txBody>
      </p:sp>
      <p:sp>
        <p:nvSpPr>
          <p:cNvPr id="7" name="Text Placeholder 6">
            <a:extLst>
              <a:ext uri="{FF2B5EF4-FFF2-40B4-BE49-F238E27FC236}">
                <a16:creationId xmlns:a16="http://schemas.microsoft.com/office/drawing/2014/main" id="{87A6A5DF-0240-4D5E-8A2E-AF44FAF20A61}"/>
              </a:ext>
            </a:extLst>
          </p:cNvPr>
          <p:cNvSpPr>
            <a:spLocks noGrp="1"/>
          </p:cNvSpPr>
          <p:nvPr>
            <p:ph type="body" idx="1"/>
          </p:nvPr>
        </p:nvSpPr>
        <p:spPr>
          <a:xfrm>
            <a:off x="627530" y="1514476"/>
            <a:ext cx="5157787" cy="823912"/>
          </a:xfrm>
        </p:spPr>
        <p:txBody>
          <a:bodyPr/>
          <a:lstStyle/>
          <a:p>
            <a:pPr algn="ctr"/>
            <a:r>
              <a:rPr lang="en-US" u="sng" dirty="0"/>
              <a:t>ACPI</a:t>
            </a:r>
          </a:p>
        </p:txBody>
      </p:sp>
      <p:sp>
        <p:nvSpPr>
          <p:cNvPr id="8" name="Content Placeholder 7">
            <a:extLst>
              <a:ext uri="{FF2B5EF4-FFF2-40B4-BE49-F238E27FC236}">
                <a16:creationId xmlns:a16="http://schemas.microsoft.com/office/drawing/2014/main" id="{3C4412CE-3CD4-4383-90BE-51CEFC04D115}"/>
              </a:ext>
            </a:extLst>
          </p:cNvPr>
          <p:cNvSpPr>
            <a:spLocks noGrp="1"/>
          </p:cNvSpPr>
          <p:nvPr>
            <p:ph sz="half" idx="2"/>
          </p:nvPr>
        </p:nvSpPr>
        <p:spPr>
          <a:xfrm>
            <a:off x="627530" y="4401879"/>
            <a:ext cx="5319509" cy="2181801"/>
          </a:xfrm>
        </p:spPr>
        <p:txBody>
          <a:bodyPr>
            <a:noAutofit/>
          </a:bodyPr>
          <a:lstStyle/>
          <a:p>
            <a:r>
              <a:rPr lang="en-US" sz="1800" dirty="0"/>
              <a:t>Did not proceed with cabinet production expansion due to slowing sales and significant margin erosion </a:t>
            </a:r>
          </a:p>
          <a:p>
            <a:r>
              <a:rPr lang="en-US" sz="1800" dirty="0"/>
              <a:t>Lost showroom space to Chinese product lines. Must now heavily discount its products and include, as standard, options and features that were once charged a premium</a:t>
            </a:r>
          </a:p>
        </p:txBody>
      </p:sp>
      <p:sp>
        <p:nvSpPr>
          <p:cNvPr id="9" name="Text Placeholder 8">
            <a:extLst>
              <a:ext uri="{FF2B5EF4-FFF2-40B4-BE49-F238E27FC236}">
                <a16:creationId xmlns:a16="http://schemas.microsoft.com/office/drawing/2014/main" id="{9BE9B232-FE16-4AF0-B224-0DA99B32CE47}"/>
              </a:ext>
            </a:extLst>
          </p:cNvPr>
          <p:cNvSpPr>
            <a:spLocks noGrp="1"/>
          </p:cNvSpPr>
          <p:nvPr>
            <p:ph type="body" sz="quarter" idx="3"/>
          </p:nvPr>
        </p:nvSpPr>
        <p:spPr>
          <a:xfrm>
            <a:off x="6026933" y="3529912"/>
            <a:ext cx="5183188" cy="823912"/>
          </a:xfrm>
        </p:spPr>
        <p:txBody>
          <a:bodyPr/>
          <a:lstStyle/>
          <a:p>
            <a:pPr algn="ctr"/>
            <a:r>
              <a:rPr lang="en-US" u="sng" dirty="0"/>
              <a:t>Wellborn</a:t>
            </a:r>
          </a:p>
        </p:txBody>
      </p:sp>
      <p:sp>
        <p:nvSpPr>
          <p:cNvPr id="10" name="Content Placeholder 9">
            <a:extLst>
              <a:ext uri="{FF2B5EF4-FFF2-40B4-BE49-F238E27FC236}">
                <a16:creationId xmlns:a16="http://schemas.microsoft.com/office/drawing/2014/main" id="{73AF3198-D520-4FC0-945F-77C263EC5895}"/>
              </a:ext>
            </a:extLst>
          </p:cNvPr>
          <p:cNvSpPr>
            <a:spLocks noGrp="1"/>
          </p:cNvSpPr>
          <p:nvPr>
            <p:ph sz="quarter" idx="4"/>
          </p:nvPr>
        </p:nvSpPr>
        <p:spPr>
          <a:xfrm>
            <a:off x="6392637" y="4459546"/>
            <a:ext cx="5183188" cy="1896804"/>
          </a:xfrm>
        </p:spPr>
        <p:txBody>
          <a:bodyPr>
            <a:noAutofit/>
          </a:bodyPr>
          <a:lstStyle/>
          <a:p>
            <a:r>
              <a:rPr lang="en-US" sz="1800" dirty="0"/>
              <a:t>Operating profit declined in part by pricing concessions, due to the impact of low priced import product in the market. The profit erosion is impacting the overall return on capital of the business</a:t>
            </a:r>
          </a:p>
        </p:txBody>
      </p:sp>
      <p:sp>
        <p:nvSpPr>
          <p:cNvPr id="2" name="Slide Number Placeholder 1">
            <a:extLst>
              <a:ext uri="{FF2B5EF4-FFF2-40B4-BE49-F238E27FC236}">
                <a16:creationId xmlns:a16="http://schemas.microsoft.com/office/drawing/2014/main" id="{6F915B66-6DAD-43C7-860D-669D77F9425A}"/>
              </a:ext>
            </a:extLst>
          </p:cNvPr>
          <p:cNvSpPr>
            <a:spLocks noGrp="1"/>
          </p:cNvSpPr>
          <p:nvPr>
            <p:ph type="sldNum" sz="quarter" idx="12"/>
          </p:nvPr>
        </p:nvSpPr>
        <p:spPr/>
        <p:txBody>
          <a:bodyPr/>
          <a:lstStyle/>
          <a:p>
            <a:fld id="{5ACCCE96-6DA8-419A-8EEC-DC24A2139EB8}" type="slidenum">
              <a:rPr lang="en-US" sz="1400" smtClean="0"/>
              <a:t>29</a:t>
            </a:fld>
            <a:endParaRPr lang="en-US" sz="1400" dirty="0"/>
          </a:p>
        </p:txBody>
      </p:sp>
      <p:sp>
        <p:nvSpPr>
          <p:cNvPr id="11" name="Text Placeholder 6">
            <a:extLst>
              <a:ext uri="{FF2B5EF4-FFF2-40B4-BE49-F238E27FC236}">
                <a16:creationId xmlns:a16="http://schemas.microsoft.com/office/drawing/2014/main" id="{9C74032A-B492-4BCD-902C-1257F17FA648}"/>
              </a:ext>
            </a:extLst>
          </p:cNvPr>
          <p:cNvSpPr txBox="1">
            <a:spLocks/>
          </p:cNvSpPr>
          <p:nvPr/>
        </p:nvSpPr>
        <p:spPr>
          <a:xfrm>
            <a:off x="836612" y="3745085"/>
            <a:ext cx="4842564" cy="608739"/>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Clr>
                <a:srgbClr val="E71435"/>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Wingdings" panose="05000000000000000000" pitchFamily="2" charset="2"/>
              <a:buNone/>
              <a:tabLst/>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Courier New" panose="02070309020205020404" pitchFamily="49"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u="sng" dirty="0"/>
              <a:t>Showplace</a:t>
            </a:r>
          </a:p>
        </p:txBody>
      </p:sp>
      <p:sp>
        <p:nvSpPr>
          <p:cNvPr id="12" name="Content Placeholder 7">
            <a:extLst>
              <a:ext uri="{FF2B5EF4-FFF2-40B4-BE49-F238E27FC236}">
                <a16:creationId xmlns:a16="http://schemas.microsoft.com/office/drawing/2014/main" id="{70E9F004-C988-4395-BFB4-1203FBC95DBE}"/>
              </a:ext>
            </a:extLst>
          </p:cNvPr>
          <p:cNvSpPr txBox="1">
            <a:spLocks/>
          </p:cNvSpPr>
          <p:nvPr/>
        </p:nvSpPr>
        <p:spPr>
          <a:xfrm>
            <a:off x="564092" y="2397920"/>
            <a:ext cx="5531908" cy="1592003"/>
          </a:xfrm>
          <a:prstGeom prst="rect">
            <a:avLst/>
          </a:prstGeom>
        </p:spPr>
        <p:txBody>
          <a:bodyPr vert="horz" lIns="91440" tIns="45720" rIns="91440" bIns="45720" rtlCol="0">
            <a:normAutofit/>
          </a:bodyPr>
          <a:lst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2016 expansion at Mt. Union, PA facility did not meet anticipated growth levels, particularly in multifamily and distributor channels</a:t>
            </a:r>
          </a:p>
          <a:p>
            <a:endParaRPr lang="en-US" dirty="0"/>
          </a:p>
        </p:txBody>
      </p:sp>
      <p:sp>
        <p:nvSpPr>
          <p:cNvPr id="13" name="Text Placeholder 6">
            <a:extLst>
              <a:ext uri="{FF2B5EF4-FFF2-40B4-BE49-F238E27FC236}">
                <a16:creationId xmlns:a16="http://schemas.microsoft.com/office/drawing/2014/main" id="{4CB9DE6F-7E87-476B-B65E-21CD800645B0}"/>
              </a:ext>
            </a:extLst>
          </p:cNvPr>
          <p:cNvSpPr txBox="1">
            <a:spLocks/>
          </p:cNvSpPr>
          <p:nvPr/>
        </p:nvSpPr>
        <p:spPr>
          <a:xfrm>
            <a:off x="6026933" y="1725613"/>
            <a:ext cx="4842564" cy="583211"/>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0"/>
              </a:spcBef>
              <a:spcAft>
                <a:spcPts val="600"/>
              </a:spcAft>
              <a:buClr>
                <a:srgbClr val="E71435"/>
              </a:buClr>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00000"/>
              </a:lnSpc>
              <a:spcBef>
                <a:spcPts val="0"/>
              </a:spcBef>
              <a:spcAft>
                <a:spcPts val="600"/>
              </a:spcAft>
              <a:buFont typeface="Wingdings" panose="05000000000000000000" pitchFamily="2" charset="2"/>
              <a:buNone/>
              <a:tabLst/>
              <a:defRPr sz="2000" b="1" kern="1200">
                <a:solidFill>
                  <a:schemeClr val="tx1"/>
                </a:solidFill>
                <a:latin typeface="+mn-lt"/>
                <a:ea typeface="+mn-ea"/>
                <a:cs typeface="+mn-cs"/>
              </a:defRPr>
            </a:lvl2pPr>
            <a:lvl3pPr marL="914400" indent="0" algn="l" defTabSz="914400"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0"/>
              </a:spcBef>
              <a:spcAft>
                <a:spcPts val="600"/>
              </a:spcAft>
              <a:buFont typeface="Courier New" panose="02070309020205020404" pitchFamily="49"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u="sng" dirty="0"/>
              <a:t>Kitchen </a:t>
            </a:r>
            <a:r>
              <a:rPr lang="en-US" u="sng" dirty="0" err="1"/>
              <a:t>Kompact</a:t>
            </a:r>
            <a:endParaRPr lang="en-US" u="sng" dirty="0"/>
          </a:p>
        </p:txBody>
      </p:sp>
      <p:sp>
        <p:nvSpPr>
          <p:cNvPr id="14" name="Content Placeholder 7">
            <a:extLst>
              <a:ext uri="{FF2B5EF4-FFF2-40B4-BE49-F238E27FC236}">
                <a16:creationId xmlns:a16="http://schemas.microsoft.com/office/drawing/2014/main" id="{2C15D321-8434-4799-90F8-AE9077E0B6D8}"/>
              </a:ext>
            </a:extLst>
          </p:cNvPr>
          <p:cNvSpPr txBox="1">
            <a:spLocks/>
          </p:cNvSpPr>
          <p:nvPr/>
        </p:nvSpPr>
        <p:spPr>
          <a:xfrm>
            <a:off x="6413986" y="2457451"/>
            <a:ext cx="5608108" cy="2003959"/>
          </a:xfrm>
          <a:prstGeom prst="rect">
            <a:avLst/>
          </a:prstGeom>
        </p:spPr>
        <p:txBody>
          <a:bodyPr vert="horz" lIns="91440" tIns="45720" rIns="91440" bIns="45720" rtlCol="0">
            <a:normAutofit/>
          </a:bodyPr>
          <a:lstStyle>
            <a:lvl1pPr marL="283464" indent="-283464" algn="l" defTabSz="914400" rtl="0" eaLnBrk="1" latinLnBrk="0" hangingPunct="1">
              <a:lnSpc>
                <a:spcPct val="100000"/>
              </a:lnSpc>
              <a:spcBef>
                <a:spcPts val="0"/>
              </a:spcBef>
              <a:spcAft>
                <a:spcPts val="600"/>
              </a:spcAft>
              <a:buClr>
                <a:srgbClr val="E71435"/>
              </a:buClr>
              <a:buFont typeface="Arial" panose="020B0604020202020204" pitchFamily="34" charset="0"/>
              <a:buChar char="•"/>
              <a:defRPr sz="2800" b="0" kern="1200">
                <a:solidFill>
                  <a:schemeClr val="tx1"/>
                </a:solidFill>
                <a:latin typeface="+mn-lt"/>
                <a:ea typeface="+mn-ea"/>
                <a:cs typeface="+mn-cs"/>
              </a:defRPr>
            </a:lvl1pPr>
            <a:lvl2pPr marL="512064" indent="-225425" algn="l" defTabSz="914400" rtl="0" eaLnBrk="1" latinLnBrk="0" hangingPunct="1">
              <a:lnSpc>
                <a:spcPct val="100000"/>
              </a:lnSpc>
              <a:spcBef>
                <a:spcPts val="0"/>
              </a:spcBef>
              <a:spcAft>
                <a:spcPts val="600"/>
              </a:spcAft>
              <a:buFont typeface="Wingdings" panose="05000000000000000000" pitchFamily="2" charset="2"/>
              <a:buChar char="§"/>
              <a:tabLst/>
              <a:defRPr sz="2400" kern="1200">
                <a:solidFill>
                  <a:schemeClr val="tx1"/>
                </a:solidFill>
                <a:latin typeface="+mn-lt"/>
                <a:ea typeface="+mn-ea"/>
                <a:cs typeface="+mn-cs"/>
              </a:defRPr>
            </a:lvl2pPr>
            <a:lvl3pPr marL="804672" indent="-283464"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3pPr>
            <a:lvl4pPr marL="969264" indent="-173736" algn="l" defTabSz="914400" rtl="0" eaLnBrk="1" latinLnBrk="0" hangingPunct="1">
              <a:lnSpc>
                <a:spcPct val="100000"/>
              </a:lnSpc>
              <a:spcBef>
                <a:spcPts val="0"/>
              </a:spcBef>
              <a:spcAft>
                <a:spcPts val="600"/>
              </a:spcAft>
              <a:buFont typeface="Courier New" panose="02070309020205020404" pitchFamily="49" charset="0"/>
              <a:buChar char="o"/>
              <a:defRPr sz="1600" kern="1200">
                <a:solidFill>
                  <a:schemeClr val="tx1"/>
                </a:solidFill>
                <a:latin typeface="+mn-lt"/>
                <a:ea typeface="+mn-ea"/>
                <a:cs typeface="+mn-cs"/>
              </a:defRPr>
            </a:lvl4pPr>
            <a:lvl5pPr marL="1143000" indent="-173038"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t>Declining sales has not allowed investments in new equipment and machinery</a:t>
            </a:r>
          </a:p>
          <a:p>
            <a:endParaRPr lang="en-US" dirty="0"/>
          </a:p>
        </p:txBody>
      </p:sp>
    </p:spTree>
    <p:extLst>
      <p:ext uri="{BB962C8B-B14F-4D97-AF65-F5344CB8AC3E}">
        <p14:creationId xmlns:p14="http://schemas.microsoft.com/office/powerpoint/2010/main" val="42348523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8A6E-8955-415F-B5E7-45107FC808CE}"/>
              </a:ext>
            </a:extLst>
          </p:cNvPr>
          <p:cNvSpPr>
            <a:spLocks noGrp="1"/>
          </p:cNvSpPr>
          <p:nvPr>
            <p:ph type="title"/>
          </p:nvPr>
        </p:nvSpPr>
        <p:spPr/>
        <p:txBody>
          <a:bodyPr>
            <a:normAutofit/>
          </a:bodyPr>
          <a:lstStyle/>
          <a:p>
            <a:r>
              <a:rPr lang="en-US" dirty="0"/>
              <a:t>Single Domestic Like Product Coextensive With the Scope</a:t>
            </a:r>
          </a:p>
        </p:txBody>
      </p:sp>
      <p:sp>
        <p:nvSpPr>
          <p:cNvPr id="3" name="Content Placeholder 2">
            <a:extLst>
              <a:ext uri="{FF2B5EF4-FFF2-40B4-BE49-F238E27FC236}">
                <a16:creationId xmlns:a16="http://schemas.microsoft.com/office/drawing/2014/main" id="{9B54F72D-7E2F-442E-A193-2DDBC457F965}"/>
              </a:ext>
            </a:extLst>
          </p:cNvPr>
          <p:cNvSpPr>
            <a:spLocks noGrp="1"/>
          </p:cNvSpPr>
          <p:nvPr>
            <p:ph idx="1"/>
          </p:nvPr>
        </p:nvSpPr>
        <p:spPr/>
        <p:txBody>
          <a:bodyPr>
            <a:normAutofit/>
          </a:bodyPr>
          <a:lstStyle/>
          <a:p>
            <a:pPr marL="283464" lvl="1" indent="-283464">
              <a:spcAft>
                <a:spcPts val="1200"/>
              </a:spcAft>
              <a:buClr>
                <a:srgbClr val="E71435"/>
              </a:buClr>
              <a:buFont typeface="Arial" panose="020B0604020202020204" pitchFamily="34" charset="0"/>
              <a:buChar char="•"/>
            </a:pPr>
            <a:r>
              <a:rPr lang="en-US" sz="2800" dirty="0"/>
              <a:t>Includes both wooden components </a:t>
            </a:r>
            <a:r>
              <a:rPr lang="en-US" sz="2800" u="sng" dirty="0"/>
              <a:t>and</a:t>
            </a:r>
            <a:r>
              <a:rPr lang="en-US" sz="2800" dirty="0"/>
              <a:t> full units</a:t>
            </a:r>
          </a:p>
          <a:p>
            <a:pPr marL="576072" lvl="2">
              <a:spcAft>
                <a:spcPts val="1200"/>
              </a:spcAft>
              <a:buClr>
                <a:srgbClr val="E71435"/>
              </a:buClr>
              <a:buFont typeface="Arial" panose="020B0604020202020204" pitchFamily="34" charset="0"/>
              <a:buChar char="•"/>
            </a:pPr>
            <a:r>
              <a:rPr lang="en-US" sz="2400" dirty="0"/>
              <a:t>All components are dedicated for use in a full unit</a:t>
            </a:r>
          </a:p>
          <a:p>
            <a:pPr marL="283464" lvl="1" indent="-283464">
              <a:spcAft>
                <a:spcPts val="1200"/>
              </a:spcAft>
              <a:buClr>
                <a:srgbClr val="E71435"/>
              </a:buClr>
              <a:buFont typeface="Arial" panose="020B0604020202020204" pitchFamily="34" charset="0"/>
              <a:buChar char="•"/>
            </a:pPr>
            <a:r>
              <a:rPr lang="en-US" sz="2800" dirty="0"/>
              <a:t>Includes both kitchen cabinets </a:t>
            </a:r>
            <a:r>
              <a:rPr lang="en-US" sz="2800" u="sng" dirty="0"/>
              <a:t>and</a:t>
            </a:r>
            <a:r>
              <a:rPr lang="en-US" sz="2800" dirty="0"/>
              <a:t> vanities</a:t>
            </a:r>
          </a:p>
          <a:p>
            <a:pPr marL="576072" lvl="2">
              <a:spcAft>
                <a:spcPts val="1200"/>
              </a:spcAft>
              <a:buClr>
                <a:srgbClr val="E71435"/>
              </a:buClr>
              <a:buFont typeface="Arial" panose="020B0604020202020204" pitchFamily="34" charset="0"/>
              <a:buChar char="•"/>
            </a:pPr>
            <a:r>
              <a:rPr lang="en-US" sz="2400" dirty="0"/>
              <a:t>Questionnaire responses establish both products as having similar physical characteristics, end-uses and channels of distribution</a:t>
            </a:r>
          </a:p>
          <a:p>
            <a:pPr marL="576072" lvl="2">
              <a:spcAft>
                <a:spcPts val="1200"/>
              </a:spcAft>
              <a:buClr>
                <a:srgbClr val="E71435"/>
              </a:buClr>
              <a:buFont typeface="Arial" panose="020B0604020202020204" pitchFamily="34" charset="0"/>
              <a:buChar char="•"/>
            </a:pPr>
            <a:r>
              <a:rPr lang="en-US" sz="2400" dirty="0"/>
              <a:t>Sold as a single continuum of product</a:t>
            </a:r>
          </a:p>
          <a:p>
            <a:pPr marL="283464" lvl="1" indent="-283464">
              <a:spcAft>
                <a:spcPts val="1200"/>
              </a:spcAft>
              <a:buClr>
                <a:srgbClr val="E71435"/>
              </a:buClr>
              <a:buFont typeface="Arial" panose="020B0604020202020204" pitchFamily="34" charset="0"/>
              <a:buChar char="•"/>
            </a:pPr>
            <a:r>
              <a:rPr lang="en-US" sz="2800" u="sng" dirty="0"/>
              <a:t>Includes</a:t>
            </a:r>
            <a:r>
              <a:rPr lang="en-US" sz="2800" dirty="0"/>
              <a:t> furniture style vanities</a:t>
            </a:r>
          </a:p>
          <a:p>
            <a:pPr marL="283464" lvl="1" indent="-283464">
              <a:spcAft>
                <a:spcPts val="1200"/>
              </a:spcAft>
              <a:buClr>
                <a:srgbClr val="E71435"/>
              </a:buClr>
              <a:buFont typeface="Arial" panose="020B0604020202020204" pitchFamily="34" charset="0"/>
              <a:buChar char="•"/>
            </a:pPr>
            <a:r>
              <a:rPr lang="en-US" sz="2800" u="sng" dirty="0"/>
              <a:t>Includes</a:t>
            </a:r>
            <a:r>
              <a:rPr lang="en-US" sz="2800" dirty="0"/>
              <a:t> cabinets and vanities sold to the hospitality industry</a:t>
            </a:r>
          </a:p>
        </p:txBody>
      </p:sp>
      <p:sp>
        <p:nvSpPr>
          <p:cNvPr id="4" name="Slide Number Placeholder 3">
            <a:extLst>
              <a:ext uri="{FF2B5EF4-FFF2-40B4-BE49-F238E27FC236}">
                <a16:creationId xmlns:a16="http://schemas.microsoft.com/office/drawing/2014/main" id="{09CA65D4-8963-4A4C-A72E-892630097677}"/>
              </a:ext>
            </a:extLst>
          </p:cNvPr>
          <p:cNvSpPr>
            <a:spLocks noGrp="1"/>
          </p:cNvSpPr>
          <p:nvPr>
            <p:ph type="sldNum" sz="quarter" idx="12"/>
          </p:nvPr>
        </p:nvSpPr>
        <p:spPr/>
        <p:txBody>
          <a:bodyPr/>
          <a:lstStyle/>
          <a:p>
            <a:fld id="{E055DEED-B5FD-4087-9730-ADDD291A0318}" type="slidenum">
              <a:rPr lang="en-US" sz="1400" smtClean="0"/>
              <a:t>3</a:t>
            </a:fld>
            <a:endParaRPr lang="en-US" sz="1400" dirty="0"/>
          </a:p>
        </p:txBody>
      </p:sp>
    </p:spTree>
    <p:extLst>
      <p:ext uri="{BB962C8B-B14F-4D97-AF65-F5344CB8AC3E}">
        <p14:creationId xmlns:p14="http://schemas.microsoft.com/office/powerpoint/2010/main" val="23402162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Chinese Imports Threaten the Domestic Industry with Further Injury</a:t>
            </a:r>
          </a:p>
        </p:txBody>
      </p:sp>
      <p:sp>
        <p:nvSpPr>
          <p:cNvPr id="3" name="Content Placeholder 2"/>
          <p:cNvSpPr>
            <a:spLocks noGrp="1"/>
          </p:cNvSpPr>
          <p:nvPr>
            <p:ph idx="1"/>
          </p:nvPr>
        </p:nvSpPr>
        <p:spPr>
          <a:xfrm>
            <a:off x="609600" y="1803401"/>
            <a:ext cx="10972800" cy="4673599"/>
          </a:xfrm>
        </p:spPr>
        <p:txBody>
          <a:bodyPr>
            <a:normAutofit fontScale="92500" lnSpcReduction="10000"/>
          </a:bodyPr>
          <a:lstStyle/>
          <a:p>
            <a:pPr>
              <a:spcAft>
                <a:spcPts val="1200"/>
              </a:spcAft>
            </a:pPr>
            <a:r>
              <a:rPr lang="en-US" dirty="0"/>
              <a:t>Declining profitability and loss of market share have rendered the domestic industry </a:t>
            </a:r>
            <a:r>
              <a:rPr lang="en-US" b="1" dirty="0"/>
              <a:t>vulnerable</a:t>
            </a:r>
          </a:p>
          <a:p>
            <a:pPr>
              <a:spcAft>
                <a:spcPts val="1200"/>
              </a:spcAft>
            </a:pPr>
            <a:r>
              <a:rPr lang="en-US" dirty="0"/>
              <a:t>The </a:t>
            </a:r>
            <a:r>
              <a:rPr lang="en-US" b="1" dirty="0"/>
              <a:t>subsidies</a:t>
            </a:r>
            <a:r>
              <a:rPr lang="en-US" dirty="0"/>
              <a:t> received by the Chinese wooden cabinet and vanity industry encourage exports</a:t>
            </a:r>
          </a:p>
          <a:p>
            <a:pPr>
              <a:spcAft>
                <a:spcPts val="1200"/>
              </a:spcAft>
            </a:pPr>
            <a:r>
              <a:rPr lang="en-US" dirty="0"/>
              <a:t>The Chinese industry has large amounts of </a:t>
            </a:r>
            <a:r>
              <a:rPr lang="en-US" b="1" dirty="0"/>
              <a:t>available capacity</a:t>
            </a:r>
            <a:r>
              <a:rPr lang="en-US" dirty="0"/>
              <a:t>, is adding capacity and can expand production</a:t>
            </a:r>
          </a:p>
          <a:p>
            <a:pPr>
              <a:spcAft>
                <a:spcPts val="1200"/>
              </a:spcAft>
            </a:pPr>
            <a:r>
              <a:rPr lang="en-US" dirty="0"/>
              <a:t>Chinese imports </a:t>
            </a:r>
            <a:r>
              <a:rPr lang="en-US" b="1" dirty="0"/>
              <a:t>undersell </a:t>
            </a:r>
            <a:r>
              <a:rPr lang="en-US" dirty="0"/>
              <a:t>the domestic product consistently and  by significant margins</a:t>
            </a:r>
          </a:p>
          <a:p>
            <a:pPr>
              <a:spcAft>
                <a:spcPts val="1200"/>
              </a:spcAft>
            </a:pPr>
            <a:r>
              <a:rPr lang="en-US" dirty="0"/>
              <a:t>Competition with Chinese imports has </a:t>
            </a:r>
            <a:r>
              <a:rPr lang="en-US" b="1" dirty="0"/>
              <a:t>harmed and discouraged investments</a:t>
            </a:r>
            <a:r>
              <a:rPr lang="en-US" dirty="0"/>
              <a:t> in new equipment and technology by the domestic industry</a:t>
            </a:r>
          </a:p>
        </p:txBody>
      </p:sp>
      <p:sp>
        <p:nvSpPr>
          <p:cNvPr id="4" name="Slide Number Placeholder 3"/>
          <p:cNvSpPr>
            <a:spLocks noGrp="1"/>
          </p:cNvSpPr>
          <p:nvPr>
            <p:ph type="sldNum" sz="quarter" idx="12"/>
          </p:nvPr>
        </p:nvSpPr>
        <p:spPr/>
        <p:txBody>
          <a:bodyPr/>
          <a:lstStyle/>
          <a:p>
            <a:fld id="{B60E2673-80B6-4CA7-9668-B914265820D5}" type="slidenum">
              <a:rPr lang="en-US" sz="1400" smtClean="0"/>
              <a:t>30</a:t>
            </a:fld>
            <a:endParaRPr lang="en-US" sz="1400" dirty="0"/>
          </a:p>
        </p:txBody>
      </p:sp>
    </p:spTree>
    <p:extLst>
      <p:ext uri="{BB962C8B-B14F-4D97-AF65-F5344CB8AC3E}">
        <p14:creationId xmlns:p14="http://schemas.microsoft.com/office/powerpoint/2010/main" val="297630135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D996BB-138D-4355-8DE4-72F5D5A09768}"/>
              </a:ext>
            </a:extLst>
          </p:cNvPr>
          <p:cNvSpPr>
            <a:spLocks noGrp="1"/>
          </p:cNvSpPr>
          <p:nvPr>
            <p:ph type="sldNum" sz="quarter" idx="12"/>
          </p:nvPr>
        </p:nvSpPr>
        <p:spPr/>
        <p:txBody>
          <a:bodyPr/>
          <a:lstStyle/>
          <a:p>
            <a:fld id="{5ACCCE96-6DA8-419A-8EEC-DC24A2139EB8}" type="slidenum">
              <a:rPr lang="en-US" sz="1400" smtClean="0"/>
              <a:t>31</a:t>
            </a:fld>
            <a:endParaRPr lang="en-US" sz="1400" dirty="0"/>
          </a:p>
        </p:txBody>
      </p:sp>
      <p:sp>
        <p:nvSpPr>
          <p:cNvPr id="3" name="Title 2">
            <a:extLst>
              <a:ext uri="{FF2B5EF4-FFF2-40B4-BE49-F238E27FC236}">
                <a16:creationId xmlns:a16="http://schemas.microsoft.com/office/drawing/2014/main" id="{5F8C1B33-F454-481C-A67B-FD487472B3CB}"/>
              </a:ext>
            </a:extLst>
          </p:cNvPr>
          <p:cNvSpPr>
            <a:spLocks noGrp="1"/>
          </p:cNvSpPr>
          <p:nvPr>
            <p:ph type="title"/>
          </p:nvPr>
        </p:nvSpPr>
        <p:spPr>
          <a:xfrm>
            <a:off x="609600" y="592137"/>
            <a:ext cx="10938294" cy="1233488"/>
          </a:xfrm>
        </p:spPr>
        <p:txBody>
          <a:bodyPr>
            <a:normAutofit fontScale="90000"/>
          </a:bodyPr>
          <a:lstStyle/>
          <a:p>
            <a:r>
              <a:rPr lang="en-US" dirty="0"/>
              <a:t>U.S. importers’ inventories of Chinese product increased by 30 percent during the POI</a:t>
            </a:r>
          </a:p>
        </p:txBody>
      </p:sp>
      <p:graphicFrame>
        <p:nvGraphicFramePr>
          <p:cNvPr id="9" name="Chart 8">
            <a:extLst>
              <a:ext uri="{FF2B5EF4-FFF2-40B4-BE49-F238E27FC236}">
                <a16:creationId xmlns:a16="http://schemas.microsoft.com/office/drawing/2014/main" id="{0F597AB4-A698-43B3-9AE2-63F10D747008}"/>
              </a:ext>
            </a:extLst>
          </p:cNvPr>
          <p:cNvGraphicFramePr>
            <a:graphicFrameLocks/>
          </p:cNvGraphicFramePr>
          <p:nvPr>
            <p:extLst>
              <p:ext uri="{D42A27DB-BD31-4B8C-83A1-F6EECF244321}">
                <p14:modId xmlns:p14="http://schemas.microsoft.com/office/powerpoint/2010/main" val="2362308587"/>
              </p:ext>
            </p:extLst>
          </p:nvPr>
        </p:nvGraphicFramePr>
        <p:xfrm>
          <a:off x="1556084" y="1976728"/>
          <a:ext cx="8028769" cy="43796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A25D707-2CF2-4E97-8083-352C8E6BCA04}"/>
              </a:ext>
            </a:extLst>
          </p:cNvPr>
          <p:cNvSpPr txBox="1"/>
          <p:nvPr/>
        </p:nvSpPr>
        <p:spPr>
          <a:xfrm>
            <a:off x="168278" y="6488668"/>
            <a:ext cx="8453207" cy="369332"/>
          </a:xfrm>
          <a:prstGeom prst="rect">
            <a:avLst/>
          </a:prstGeom>
          <a:noFill/>
        </p:spPr>
        <p:txBody>
          <a:bodyPr wrap="square" rtlCol="0">
            <a:spAutoFit/>
          </a:bodyPr>
          <a:lstStyle/>
          <a:p>
            <a:r>
              <a:rPr lang="en-US" dirty="0"/>
              <a:t>Source: Prehearing Staff Report Table VII-8, p. VII-18; and Table IV-2, p. IV-6.</a:t>
            </a:r>
            <a:endParaRPr lang="en-US" sz="1067" i="1" dirty="0"/>
          </a:p>
        </p:txBody>
      </p:sp>
    </p:spTree>
    <p:extLst>
      <p:ext uri="{BB962C8B-B14F-4D97-AF65-F5344CB8AC3E}">
        <p14:creationId xmlns:p14="http://schemas.microsoft.com/office/powerpoint/2010/main" val="143703366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57123"/>
            <a:ext cx="10972800" cy="939800"/>
          </a:xfrm>
        </p:spPr>
        <p:txBody>
          <a:bodyPr>
            <a:noAutofit/>
          </a:bodyPr>
          <a:lstStyle/>
          <a:p>
            <a:r>
              <a:rPr lang="en-US" dirty="0"/>
              <a:t>All Major Trade and Financial Indicators Declined During the POI</a:t>
            </a:r>
          </a:p>
        </p:txBody>
      </p:sp>
      <p:sp>
        <p:nvSpPr>
          <p:cNvPr id="4" name="Slide Number Placeholder 3"/>
          <p:cNvSpPr>
            <a:spLocks noGrp="1"/>
          </p:cNvSpPr>
          <p:nvPr>
            <p:ph type="sldNum" sz="quarter" idx="12"/>
          </p:nvPr>
        </p:nvSpPr>
        <p:spPr/>
        <p:txBody>
          <a:bodyPr/>
          <a:lstStyle/>
          <a:p>
            <a:r>
              <a:rPr lang="en-US" sz="1400" dirty="0"/>
              <a:t>32</a:t>
            </a:r>
          </a:p>
        </p:txBody>
      </p:sp>
      <p:graphicFrame>
        <p:nvGraphicFramePr>
          <p:cNvPr id="9" name="Table 9">
            <a:extLst>
              <a:ext uri="{FF2B5EF4-FFF2-40B4-BE49-F238E27FC236}">
                <a16:creationId xmlns:a16="http://schemas.microsoft.com/office/drawing/2014/main" id="{B61095F4-0031-4CA8-8388-D6FA69476F2D}"/>
              </a:ext>
            </a:extLst>
          </p:cNvPr>
          <p:cNvGraphicFramePr>
            <a:graphicFrameLocks noGrp="1"/>
          </p:cNvGraphicFramePr>
          <p:nvPr>
            <p:ph idx="1"/>
          </p:nvPr>
        </p:nvGraphicFramePr>
        <p:xfrm>
          <a:off x="2173247" y="1763673"/>
          <a:ext cx="7411606" cy="4280589"/>
        </p:xfrm>
        <a:graphic>
          <a:graphicData uri="http://schemas.openxmlformats.org/drawingml/2006/table">
            <a:tbl>
              <a:tblPr firstRow="1" bandRow="1">
                <a:tableStyleId>{5C22544A-7EE6-4342-B048-85BDC9FD1C3A}</a:tableStyleId>
              </a:tblPr>
              <a:tblGrid>
                <a:gridCol w="4540069">
                  <a:extLst>
                    <a:ext uri="{9D8B030D-6E8A-4147-A177-3AD203B41FA5}">
                      <a16:colId xmlns:a16="http://schemas.microsoft.com/office/drawing/2014/main" val="3966246288"/>
                    </a:ext>
                  </a:extLst>
                </a:gridCol>
                <a:gridCol w="2871537">
                  <a:extLst>
                    <a:ext uri="{9D8B030D-6E8A-4147-A177-3AD203B41FA5}">
                      <a16:colId xmlns:a16="http://schemas.microsoft.com/office/drawing/2014/main" val="2141876980"/>
                    </a:ext>
                  </a:extLst>
                </a:gridCol>
              </a:tblGrid>
              <a:tr h="475621">
                <a:tc>
                  <a:txBody>
                    <a:bodyPr/>
                    <a:lstStyle/>
                    <a:p>
                      <a:pPr algn="ctr"/>
                      <a:r>
                        <a:rPr lang="en-US" dirty="0"/>
                        <a:t>Indicator</a:t>
                      </a:r>
                    </a:p>
                  </a:txBody>
                  <a:tcPr/>
                </a:tc>
                <a:tc>
                  <a:txBody>
                    <a:bodyPr/>
                    <a:lstStyle/>
                    <a:p>
                      <a:pPr algn="ctr"/>
                      <a:r>
                        <a:rPr lang="en-US" dirty="0"/>
                        <a:t>Change 2016-2018</a:t>
                      </a:r>
                    </a:p>
                  </a:txBody>
                  <a:tcPr/>
                </a:tc>
                <a:extLst>
                  <a:ext uri="{0D108BD9-81ED-4DB2-BD59-A6C34878D82A}">
                    <a16:rowId xmlns:a16="http://schemas.microsoft.com/office/drawing/2014/main" val="2205879802"/>
                  </a:ext>
                </a:extLst>
              </a:tr>
              <a:tr h="475621">
                <a:tc>
                  <a:txBody>
                    <a:bodyPr/>
                    <a:lstStyle/>
                    <a:p>
                      <a:pPr algn="ctr"/>
                      <a:r>
                        <a:rPr lang="en-US" b="1" dirty="0"/>
                        <a:t>Production</a:t>
                      </a:r>
                    </a:p>
                  </a:txBody>
                  <a:tcPr/>
                </a:tc>
                <a:tc>
                  <a:txBody>
                    <a:bodyPr/>
                    <a:lstStyle/>
                    <a:p>
                      <a:pPr algn="ctr"/>
                      <a:endParaRPr lang="en-US" dirty="0"/>
                    </a:p>
                  </a:txBody>
                  <a:tcPr/>
                </a:tc>
                <a:extLst>
                  <a:ext uri="{0D108BD9-81ED-4DB2-BD59-A6C34878D82A}">
                    <a16:rowId xmlns:a16="http://schemas.microsoft.com/office/drawing/2014/main" val="4157683975"/>
                  </a:ext>
                </a:extLst>
              </a:tr>
              <a:tr h="475621">
                <a:tc>
                  <a:txBody>
                    <a:bodyPr/>
                    <a:lstStyle/>
                    <a:p>
                      <a:pPr algn="ctr"/>
                      <a:r>
                        <a:rPr lang="en-US" b="1" dirty="0"/>
                        <a:t>Capacity Utilization</a:t>
                      </a:r>
                    </a:p>
                  </a:txBody>
                  <a:tcPr/>
                </a:tc>
                <a:tc>
                  <a:txBody>
                    <a:bodyPr/>
                    <a:lstStyle/>
                    <a:p>
                      <a:pPr algn="ctr"/>
                      <a:endParaRPr lang="en-US" dirty="0"/>
                    </a:p>
                  </a:txBody>
                  <a:tcPr/>
                </a:tc>
                <a:extLst>
                  <a:ext uri="{0D108BD9-81ED-4DB2-BD59-A6C34878D82A}">
                    <a16:rowId xmlns:a16="http://schemas.microsoft.com/office/drawing/2014/main" val="43230359"/>
                  </a:ext>
                </a:extLst>
              </a:tr>
              <a:tr h="475621">
                <a:tc>
                  <a:txBody>
                    <a:bodyPr/>
                    <a:lstStyle/>
                    <a:p>
                      <a:pPr algn="ctr"/>
                      <a:r>
                        <a:rPr lang="en-US" b="1" dirty="0"/>
                        <a:t>U.S. Shipment Quantity</a:t>
                      </a:r>
                    </a:p>
                  </a:txBody>
                  <a:tcPr/>
                </a:tc>
                <a:tc>
                  <a:txBody>
                    <a:bodyPr/>
                    <a:lstStyle/>
                    <a:p>
                      <a:pPr algn="ctr"/>
                      <a:endParaRPr lang="en-US" dirty="0"/>
                    </a:p>
                  </a:txBody>
                  <a:tcPr/>
                </a:tc>
                <a:extLst>
                  <a:ext uri="{0D108BD9-81ED-4DB2-BD59-A6C34878D82A}">
                    <a16:rowId xmlns:a16="http://schemas.microsoft.com/office/drawing/2014/main" val="299085015"/>
                  </a:ext>
                </a:extLst>
              </a:tr>
              <a:tr h="475621">
                <a:tc>
                  <a:txBody>
                    <a:bodyPr/>
                    <a:lstStyle/>
                    <a:p>
                      <a:pPr algn="ctr"/>
                      <a:r>
                        <a:rPr lang="en-US" b="1" dirty="0"/>
                        <a:t>Net Sales Quantity</a:t>
                      </a:r>
                    </a:p>
                  </a:txBody>
                  <a:tcPr/>
                </a:tc>
                <a:tc>
                  <a:txBody>
                    <a:bodyPr/>
                    <a:lstStyle/>
                    <a:p>
                      <a:pPr algn="ctr"/>
                      <a:endParaRPr lang="en-US" dirty="0"/>
                    </a:p>
                  </a:txBody>
                  <a:tcPr/>
                </a:tc>
                <a:extLst>
                  <a:ext uri="{0D108BD9-81ED-4DB2-BD59-A6C34878D82A}">
                    <a16:rowId xmlns:a16="http://schemas.microsoft.com/office/drawing/2014/main" val="582185968"/>
                  </a:ext>
                </a:extLst>
              </a:tr>
              <a:tr h="475621">
                <a:tc>
                  <a:txBody>
                    <a:bodyPr/>
                    <a:lstStyle/>
                    <a:p>
                      <a:pPr algn="ctr"/>
                      <a:r>
                        <a:rPr lang="en-US" b="1" dirty="0"/>
                        <a:t>Gross Profit</a:t>
                      </a:r>
                    </a:p>
                  </a:txBody>
                  <a:tcPr/>
                </a:tc>
                <a:tc>
                  <a:txBody>
                    <a:bodyPr/>
                    <a:lstStyle/>
                    <a:p>
                      <a:pPr algn="ctr"/>
                      <a:endParaRPr lang="en-US" dirty="0"/>
                    </a:p>
                  </a:txBody>
                  <a:tcPr/>
                </a:tc>
                <a:extLst>
                  <a:ext uri="{0D108BD9-81ED-4DB2-BD59-A6C34878D82A}">
                    <a16:rowId xmlns:a16="http://schemas.microsoft.com/office/drawing/2014/main" val="2787329085"/>
                  </a:ext>
                </a:extLst>
              </a:tr>
              <a:tr h="475621">
                <a:tc>
                  <a:txBody>
                    <a:bodyPr/>
                    <a:lstStyle/>
                    <a:p>
                      <a:pPr algn="ctr"/>
                      <a:r>
                        <a:rPr lang="en-US" b="1" dirty="0"/>
                        <a:t>Operating Income</a:t>
                      </a:r>
                    </a:p>
                  </a:txBody>
                  <a:tcPr/>
                </a:tc>
                <a:tc>
                  <a:txBody>
                    <a:bodyPr/>
                    <a:lstStyle/>
                    <a:p>
                      <a:pPr algn="ctr"/>
                      <a:endParaRPr lang="en-US" dirty="0"/>
                    </a:p>
                  </a:txBody>
                  <a:tcPr/>
                </a:tc>
                <a:extLst>
                  <a:ext uri="{0D108BD9-81ED-4DB2-BD59-A6C34878D82A}">
                    <a16:rowId xmlns:a16="http://schemas.microsoft.com/office/drawing/2014/main" val="229180206"/>
                  </a:ext>
                </a:extLst>
              </a:tr>
              <a:tr h="475621">
                <a:tc>
                  <a:txBody>
                    <a:bodyPr/>
                    <a:lstStyle/>
                    <a:p>
                      <a:pPr algn="ctr"/>
                      <a:r>
                        <a:rPr lang="en-US" b="1" dirty="0"/>
                        <a:t>Net Income</a:t>
                      </a:r>
                    </a:p>
                  </a:txBody>
                  <a:tcPr/>
                </a:tc>
                <a:tc>
                  <a:txBody>
                    <a:bodyPr/>
                    <a:lstStyle/>
                    <a:p>
                      <a:pPr algn="ctr"/>
                      <a:endParaRPr lang="en-US" dirty="0"/>
                    </a:p>
                  </a:txBody>
                  <a:tcPr/>
                </a:tc>
                <a:extLst>
                  <a:ext uri="{0D108BD9-81ED-4DB2-BD59-A6C34878D82A}">
                    <a16:rowId xmlns:a16="http://schemas.microsoft.com/office/drawing/2014/main" val="1019708141"/>
                  </a:ext>
                </a:extLst>
              </a:tr>
              <a:tr h="475621">
                <a:tc>
                  <a:txBody>
                    <a:bodyPr/>
                    <a:lstStyle/>
                    <a:p>
                      <a:pPr algn="ctr"/>
                      <a:r>
                        <a:rPr lang="en-US" b="1" dirty="0"/>
                        <a:t>Capital Expenditures</a:t>
                      </a:r>
                    </a:p>
                  </a:txBody>
                  <a:tcPr/>
                </a:tc>
                <a:tc>
                  <a:txBody>
                    <a:bodyPr/>
                    <a:lstStyle/>
                    <a:p>
                      <a:pPr algn="ctr"/>
                      <a:endParaRPr lang="en-US" dirty="0"/>
                    </a:p>
                  </a:txBody>
                  <a:tcPr/>
                </a:tc>
                <a:extLst>
                  <a:ext uri="{0D108BD9-81ED-4DB2-BD59-A6C34878D82A}">
                    <a16:rowId xmlns:a16="http://schemas.microsoft.com/office/drawing/2014/main" val="355557667"/>
                  </a:ext>
                </a:extLst>
              </a:tr>
            </a:tbl>
          </a:graphicData>
        </a:graphic>
      </p:graphicFrame>
      <p:sp>
        <p:nvSpPr>
          <p:cNvPr id="11" name="TextBox 10">
            <a:extLst>
              <a:ext uri="{FF2B5EF4-FFF2-40B4-BE49-F238E27FC236}">
                <a16:creationId xmlns:a16="http://schemas.microsoft.com/office/drawing/2014/main" id="{036B2ECC-97BE-4999-B2B7-1A69872BF2CC}"/>
              </a:ext>
            </a:extLst>
          </p:cNvPr>
          <p:cNvSpPr txBox="1"/>
          <p:nvPr/>
        </p:nvSpPr>
        <p:spPr>
          <a:xfrm>
            <a:off x="0" y="6313792"/>
            <a:ext cx="6565204" cy="369332"/>
          </a:xfrm>
          <a:prstGeom prst="rect">
            <a:avLst/>
          </a:prstGeom>
          <a:noFill/>
        </p:spPr>
        <p:txBody>
          <a:bodyPr wrap="square" rtlCol="0">
            <a:spAutoFit/>
          </a:bodyPr>
          <a:lstStyle/>
          <a:p>
            <a:r>
              <a:rPr lang="en-US" dirty="0"/>
              <a:t>Source: Prehearing Staff Report Table C-1, p. C-3.</a:t>
            </a:r>
            <a:endParaRPr lang="en-US" sz="1067" i="1" dirty="0"/>
          </a:p>
        </p:txBody>
      </p:sp>
      <p:sp>
        <p:nvSpPr>
          <p:cNvPr id="12" name="Arrow: Down 11">
            <a:extLst>
              <a:ext uri="{FF2B5EF4-FFF2-40B4-BE49-F238E27FC236}">
                <a16:creationId xmlns:a16="http://schemas.microsoft.com/office/drawing/2014/main" id="{5F357C50-554D-4D0D-8C34-7CE87B7C8426}"/>
              </a:ext>
            </a:extLst>
          </p:cNvPr>
          <p:cNvSpPr/>
          <p:nvPr/>
        </p:nvSpPr>
        <p:spPr>
          <a:xfrm>
            <a:off x="7970681" y="2377285"/>
            <a:ext cx="339129"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74D7ABA1-4E99-4219-A2E5-97C2FDFD2CC2}"/>
              </a:ext>
            </a:extLst>
          </p:cNvPr>
          <p:cNvSpPr/>
          <p:nvPr/>
        </p:nvSpPr>
        <p:spPr>
          <a:xfrm>
            <a:off x="7970681" y="2877867"/>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136DE1E3-F6B9-4B3C-BB15-51FB31E0B4FF}"/>
              </a:ext>
            </a:extLst>
          </p:cNvPr>
          <p:cNvSpPr/>
          <p:nvPr/>
        </p:nvSpPr>
        <p:spPr>
          <a:xfrm>
            <a:off x="7970680" y="3280591"/>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Down 14">
            <a:extLst>
              <a:ext uri="{FF2B5EF4-FFF2-40B4-BE49-F238E27FC236}">
                <a16:creationId xmlns:a16="http://schemas.microsoft.com/office/drawing/2014/main" id="{41616A58-E93C-4302-92B6-1F3DFCF5C121}"/>
              </a:ext>
            </a:extLst>
          </p:cNvPr>
          <p:cNvSpPr/>
          <p:nvPr/>
        </p:nvSpPr>
        <p:spPr>
          <a:xfrm>
            <a:off x="7986723" y="3770773"/>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51AF3213-6E5A-4B20-B59A-B767CC3E5702}"/>
              </a:ext>
            </a:extLst>
          </p:cNvPr>
          <p:cNvSpPr/>
          <p:nvPr/>
        </p:nvSpPr>
        <p:spPr>
          <a:xfrm>
            <a:off x="7986723" y="4249664"/>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8107E496-399C-4322-B192-2EE15952F01A}"/>
              </a:ext>
            </a:extLst>
          </p:cNvPr>
          <p:cNvSpPr/>
          <p:nvPr/>
        </p:nvSpPr>
        <p:spPr>
          <a:xfrm>
            <a:off x="7986723" y="4717635"/>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D006266C-526C-4477-9439-8031324A01A4}"/>
              </a:ext>
            </a:extLst>
          </p:cNvPr>
          <p:cNvSpPr/>
          <p:nvPr/>
        </p:nvSpPr>
        <p:spPr>
          <a:xfrm>
            <a:off x="7978701" y="5185606"/>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83A50C6D-3BDF-4194-AA0A-C902906237A4}"/>
              </a:ext>
            </a:extLst>
          </p:cNvPr>
          <p:cNvSpPr/>
          <p:nvPr/>
        </p:nvSpPr>
        <p:spPr>
          <a:xfrm>
            <a:off x="7970679" y="5653577"/>
            <a:ext cx="323087" cy="26638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6486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0767E-E947-4EC7-BE48-CC91561397A4}"/>
              </a:ext>
            </a:extLst>
          </p:cNvPr>
          <p:cNvSpPr>
            <a:spLocks noGrp="1"/>
          </p:cNvSpPr>
          <p:nvPr>
            <p:ph type="title"/>
          </p:nvPr>
        </p:nvSpPr>
        <p:spPr>
          <a:xfrm>
            <a:off x="859902" y="2195512"/>
            <a:ext cx="10938294" cy="1233488"/>
          </a:xfrm>
        </p:spPr>
        <p:txBody>
          <a:bodyPr>
            <a:normAutofit/>
          </a:bodyPr>
          <a:lstStyle/>
          <a:p>
            <a:endParaRPr lang="en-US" dirty="0">
              <a:highlight>
                <a:srgbClr val="FFFF00"/>
              </a:highlight>
            </a:endParaRPr>
          </a:p>
        </p:txBody>
      </p:sp>
      <p:sp>
        <p:nvSpPr>
          <p:cNvPr id="5" name="Slide Number Placeholder 4">
            <a:extLst>
              <a:ext uri="{FF2B5EF4-FFF2-40B4-BE49-F238E27FC236}">
                <a16:creationId xmlns:a16="http://schemas.microsoft.com/office/drawing/2014/main" id="{AFC2DD5E-1CCE-40C1-A649-E8145E920DC9}"/>
              </a:ext>
            </a:extLst>
          </p:cNvPr>
          <p:cNvSpPr>
            <a:spLocks noGrp="1"/>
          </p:cNvSpPr>
          <p:nvPr>
            <p:ph type="sldNum" sz="quarter" idx="12"/>
          </p:nvPr>
        </p:nvSpPr>
        <p:spPr/>
        <p:txBody>
          <a:bodyPr/>
          <a:lstStyle/>
          <a:p>
            <a:fld id="{5ACCCE96-6DA8-419A-8EEC-DC24A2139EB8}" type="slidenum">
              <a:rPr lang="en-US" sz="1400" smtClean="0"/>
              <a:t>33</a:t>
            </a:fld>
            <a:endParaRPr lang="en-US" sz="1400" dirty="0"/>
          </a:p>
        </p:txBody>
      </p:sp>
    </p:spTree>
    <p:extLst>
      <p:ext uri="{BB962C8B-B14F-4D97-AF65-F5344CB8AC3E}">
        <p14:creationId xmlns:p14="http://schemas.microsoft.com/office/powerpoint/2010/main" val="30756503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C074-9163-4F22-9C0C-17B64451A59B}"/>
              </a:ext>
            </a:extLst>
          </p:cNvPr>
          <p:cNvSpPr>
            <a:spLocks noGrp="1"/>
          </p:cNvSpPr>
          <p:nvPr>
            <p:ph type="title"/>
          </p:nvPr>
        </p:nvSpPr>
        <p:spPr/>
        <p:txBody>
          <a:bodyPr>
            <a:normAutofit/>
          </a:bodyPr>
          <a:lstStyle/>
          <a:p>
            <a:r>
              <a:rPr lang="en-US" dirty="0"/>
              <a:t>Chinese Imports Have Been Significantly Impacted by the Filing of Trade Cases</a:t>
            </a:r>
          </a:p>
        </p:txBody>
      </p:sp>
      <p:sp>
        <p:nvSpPr>
          <p:cNvPr id="5" name="Slide Number Placeholder 4">
            <a:extLst>
              <a:ext uri="{FF2B5EF4-FFF2-40B4-BE49-F238E27FC236}">
                <a16:creationId xmlns:a16="http://schemas.microsoft.com/office/drawing/2014/main" id="{AF5CE269-1D03-448C-B1E2-764C478E7003}"/>
              </a:ext>
            </a:extLst>
          </p:cNvPr>
          <p:cNvSpPr>
            <a:spLocks noGrp="1"/>
          </p:cNvSpPr>
          <p:nvPr>
            <p:ph type="sldNum" sz="quarter" idx="12"/>
          </p:nvPr>
        </p:nvSpPr>
        <p:spPr/>
        <p:txBody>
          <a:bodyPr/>
          <a:lstStyle/>
          <a:p>
            <a:fld id="{5ACCCE96-6DA8-419A-8EEC-DC24A2139EB8}" type="slidenum">
              <a:rPr lang="en-US" sz="1400" smtClean="0"/>
              <a:t>34</a:t>
            </a:fld>
            <a:endParaRPr lang="en-US" sz="1400" dirty="0"/>
          </a:p>
        </p:txBody>
      </p:sp>
      <p:graphicFrame>
        <p:nvGraphicFramePr>
          <p:cNvPr id="6" name="Chart 5">
            <a:extLst>
              <a:ext uri="{FF2B5EF4-FFF2-40B4-BE49-F238E27FC236}">
                <a16:creationId xmlns:a16="http://schemas.microsoft.com/office/drawing/2014/main" id="{1409661A-8471-4ABF-832F-D9730153A766}"/>
              </a:ext>
            </a:extLst>
          </p:cNvPr>
          <p:cNvGraphicFramePr>
            <a:graphicFrameLocks noGrp="1"/>
          </p:cNvGraphicFramePr>
          <p:nvPr>
            <p:extLst>
              <p:ext uri="{D42A27DB-BD31-4B8C-83A1-F6EECF244321}">
                <p14:modId xmlns:p14="http://schemas.microsoft.com/office/powerpoint/2010/main" val="983107557"/>
              </p:ext>
            </p:extLst>
          </p:nvPr>
        </p:nvGraphicFramePr>
        <p:xfrm>
          <a:off x="2309698" y="1889877"/>
          <a:ext cx="7572603" cy="446647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2D31DF20-D32F-4579-AA12-44FF2151FC30}"/>
              </a:ext>
            </a:extLst>
          </p:cNvPr>
          <p:cNvSpPr txBox="1"/>
          <p:nvPr/>
        </p:nvSpPr>
        <p:spPr>
          <a:xfrm>
            <a:off x="92270" y="6464930"/>
            <a:ext cx="6565204" cy="369332"/>
          </a:xfrm>
          <a:prstGeom prst="rect">
            <a:avLst/>
          </a:prstGeom>
          <a:noFill/>
        </p:spPr>
        <p:txBody>
          <a:bodyPr wrap="square" rtlCol="0">
            <a:spAutoFit/>
          </a:bodyPr>
          <a:lstStyle/>
          <a:p>
            <a:r>
              <a:rPr lang="en-US" dirty="0"/>
              <a:t>Source: USITC Dataweb, HTS 9403.40.9060.</a:t>
            </a:r>
            <a:endParaRPr lang="en-US" sz="1067" i="1" dirty="0"/>
          </a:p>
        </p:txBody>
      </p:sp>
    </p:spTree>
    <p:extLst>
      <p:ext uri="{BB962C8B-B14F-4D97-AF65-F5344CB8AC3E}">
        <p14:creationId xmlns:p14="http://schemas.microsoft.com/office/powerpoint/2010/main" val="304514612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CDD16-998E-4A88-AAC5-200EF098E1F8}"/>
              </a:ext>
            </a:extLst>
          </p:cNvPr>
          <p:cNvSpPr>
            <a:spLocks noGrp="1"/>
          </p:cNvSpPr>
          <p:nvPr>
            <p:ph type="sldNum" sz="quarter" idx="12"/>
          </p:nvPr>
        </p:nvSpPr>
        <p:spPr/>
        <p:txBody>
          <a:bodyPr/>
          <a:lstStyle/>
          <a:p>
            <a:fld id="{5ACCCE96-6DA8-419A-8EEC-DC24A2139EB8}" type="slidenum">
              <a:rPr lang="en-US" sz="1400" smtClean="0"/>
              <a:t>35</a:t>
            </a:fld>
            <a:endParaRPr lang="en-US" sz="1400" dirty="0"/>
          </a:p>
        </p:txBody>
      </p:sp>
      <p:sp>
        <p:nvSpPr>
          <p:cNvPr id="3" name="Title 2">
            <a:extLst>
              <a:ext uri="{FF2B5EF4-FFF2-40B4-BE49-F238E27FC236}">
                <a16:creationId xmlns:a16="http://schemas.microsoft.com/office/drawing/2014/main" id="{FE99243E-30A2-4928-A23A-17420B9B26C9}"/>
              </a:ext>
            </a:extLst>
          </p:cNvPr>
          <p:cNvSpPr>
            <a:spLocks noGrp="1"/>
          </p:cNvSpPr>
          <p:nvPr>
            <p:ph type="title"/>
          </p:nvPr>
        </p:nvSpPr>
        <p:spPr/>
        <p:txBody>
          <a:bodyPr/>
          <a:lstStyle/>
          <a:p>
            <a:r>
              <a:rPr lang="en-US" dirty="0"/>
              <a:t>Cabinets and Vanities are Fully/Mostly Comparable</a:t>
            </a:r>
          </a:p>
        </p:txBody>
      </p:sp>
      <p:sp>
        <p:nvSpPr>
          <p:cNvPr id="7" name="TextBox 6">
            <a:extLst>
              <a:ext uri="{FF2B5EF4-FFF2-40B4-BE49-F238E27FC236}">
                <a16:creationId xmlns:a16="http://schemas.microsoft.com/office/drawing/2014/main" id="{E0794018-53A0-4F53-9FA9-67C6D1F6D846}"/>
              </a:ext>
            </a:extLst>
          </p:cNvPr>
          <p:cNvSpPr txBox="1"/>
          <p:nvPr/>
        </p:nvSpPr>
        <p:spPr>
          <a:xfrm>
            <a:off x="92270" y="6464930"/>
            <a:ext cx="6565204" cy="369332"/>
          </a:xfrm>
          <a:prstGeom prst="rect">
            <a:avLst/>
          </a:prstGeom>
          <a:noFill/>
        </p:spPr>
        <p:txBody>
          <a:bodyPr wrap="square" rtlCol="0">
            <a:spAutoFit/>
          </a:bodyPr>
          <a:lstStyle/>
          <a:p>
            <a:r>
              <a:rPr lang="en-US" dirty="0"/>
              <a:t>Source: Prehearing Staff Report at Table F-1, p. F-3.</a:t>
            </a:r>
            <a:endParaRPr lang="en-US" sz="1067" i="1" dirty="0"/>
          </a:p>
        </p:txBody>
      </p:sp>
      <p:pic>
        <p:nvPicPr>
          <p:cNvPr id="4" name="Picture 3">
            <a:extLst>
              <a:ext uri="{FF2B5EF4-FFF2-40B4-BE49-F238E27FC236}">
                <a16:creationId xmlns:a16="http://schemas.microsoft.com/office/drawing/2014/main" id="{290330D1-35B1-4416-806C-AF205B75F61A}"/>
              </a:ext>
            </a:extLst>
          </p:cNvPr>
          <p:cNvPicPr>
            <a:picLocks noChangeAspect="1"/>
          </p:cNvPicPr>
          <p:nvPr/>
        </p:nvPicPr>
        <p:blipFill>
          <a:blip r:embed="rId3"/>
          <a:stretch>
            <a:fillRect/>
          </a:stretch>
        </p:blipFill>
        <p:spPr>
          <a:xfrm>
            <a:off x="638354" y="1912872"/>
            <a:ext cx="10076828" cy="4152026"/>
          </a:xfrm>
          <a:prstGeom prst="rect">
            <a:avLst/>
          </a:prstGeom>
        </p:spPr>
      </p:pic>
    </p:spTree>
    <p:extLst>
      <p:ext uri="{BB962C8B-B14F-4D97-AF65-F5344CB8AC3E}">
        <p14:creationId xmlns:p14="http://schemas.microsoft.com/office/powerpoint/2010/main" val="178049304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CDD16-998E-4A88-AAC5-200EF098E1F8}"/>
              </a:ext>
            </a:extLst>
          </p:cNvPr>
          <p:cNvSpPr>
            <a:spLocks noGrp="1"/>
          </p:cNvSpPr>
          <p:nvPr>
            <p:ph type="sldNum" sz="quarter" idx="12"/>
          </p:nvPr>
        </p:nvSpPr>
        <p:spPr/>
        <p:txBody>
          <a:bodyPr/>
          <a:lstStyle/>
          <a:p>
            <a:fld id="{5ACCCE96-6DA8-419A-8EEC-DC24A2139EB8}" type="slidenum">
              <a:rPr lang="en-US" sz="1400" smtClean="0"/>
              <a:t>36</a:t>
            </a:fld>
            <a:endParaRPr lang="en-US" sz="1400" dirty="0"/>
          </a:p>
        </p:txBody>
      </p:sp>
      <p:sp>
        <p:nvSpPr>
          <p:cNvPr id="3" name="Title 2">
            <a:extLst>
              <a:ext uri="{FF2B5EF4-FFF2-40B4-BE49-F238E27FC236}">
                <a16:creationId xmlns:a16="http://schemas.microsoft.com/office/drawing/2014/main" id="{FE99243E-30A2-4928-A23A-17420B9B26C9}"/>
              </a:ext>
            </a:extLst>
          </p:cNvPr>
          <p:cNvSpPr>
            <a:spLocks noGrp="1"/>
          </p:cNvSpPr>
          <p:nvPr>
            <p:ph type="title"/>
          </p:nvPr>
        </p:nvSpPr>
        <p:spPr/>
        <p:txBody>
          <a:bodyPr/>
          <a:lstStyle/>
          <a:p>
            <a:r>
              <a:rPr lang="en-US" dirty="0"/>
              <a:t>Furniture Style Vanities are Fully/Mostly Comparable</a:t>
            </a:r>
          </a:p>
        </p:txBody>
      </p:sp>
      <p:sp>
        <p:nvSpPr>
          <p:cNvPr id="7" name="TextBox 6">
            <a:extLst>
              <a:ext uri="{FF2B5EF4-FFF2-40B4-BE49-F238E27FC236}">
                <a16:creationId xmlns:a16="http://schemas.microsoft.com/office/drawing/2014/main" id="{E0794018-53A0-4F53-9FA9-67C6D1F6D846}"/>
              </a:ext>
            </a:extLst>
          </p:cNvPr>
          <p:cNvSpPr txBox="1"/>
          <p:nvPr/>
        </p:nvSpPr>
        <p:spPr>
          <a:xfrm>
            <a:off x="92270" y="6464930"/>
            <a:ext cx="6565204" cy="369332"/>
          </a:xfrm>
          <a:prstGeom prst="rect">
            <a:avLst/>
          </a:prstGeom>
          <a:noFill/>
        </p:spPr>
        <p:txBody>
          <a:bodyPr wrap="square" rtlCol="0">
            <a:spAutoFit/>
          </a:bodyPr>
          <a:lstStyle/>
          <a:p>
            <a:r>
              <a:rPr lang="en-US" dirty="0"/>
              <a:t>Source: Prehearing Staff Report at Table F-5, p. F-21.</a:t>
            </a:r>
            <a:endParaRPr lang="en-US" sz="1067" i="1" dirty="0"/>
          </a:p>
        </p:txBody>
      </p:sp>
      <p:pic>
        <p:nvPicPr>
          <p:cNvPr id="4" name="Picture 3">
            <a:extLst>
              <a:ext uri="{FF2B5EF4-FFF2-40B4-BE49-F238E27FC236}">
                <a16:creationId xmlns:a16="http://schemas.microsoft.com/office/drawing/2014/main" id="{7756532F-7E74-423B-8DE0-BD02197E6F7F}"/>
              </a:ext>
            </a:extLst>
          </p:cNvPr>
          <p:cNvPicPr>
            <a:picLocks noChangeAspect="1"/>
          </p:cNvPicPr>
          <p:nvPr/>
        </p:nvPicPr>
        <p:blipFill>
          <a:blip r:embed="rId3"/>
          <a:stretch>
            <a:fillRect/>
          </a:stretch>
        </p:blipFill>
        <p:spPr>
          <a:xfrm>
            <a:off x="638355" y="1894260"/>
            <a:ext cx="10021330" cy="4149938"/>
          </a:xfrm>
          <a:prstGeom prst="rect">
            <a:avLst/>
          </a:prstGeom>
        </p:spPr>
      </p:pic>
    </p:spTree>
    <p:extLst>
      <p:ext uri="{BB962C8B-B14F-4D97-AF65-F5344CB8AC3E}">
        <p14:creationId xmlns:p14="http://schemas.microsoft.com/office/powerpoint/2010/main" val="4074667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2CDD16-998E-4A88-AAC5-200EF098E1F8}"/>
              </a:ext>
            </a:extLst>
          </p:cNvPr>
          <p:cNvSpPr>
            <a:spLocks noGrp="1"/>
          </p:cNvSpPr>
          <p:nvPr>
            <p:ph type="sldNum" sz="quarter" idx="12"/>
          </p:nvPr>
        </p:nvSpPr>
        <p:spPr>
          <a:xfrm>
            <a:off x="9603514" y="6457802"/>
            <a:ext cx="1235547" cy="365125"/>
          </a:xfrm>
        </p:spPr>
        <p:txBody>
          <a:bodyPr/>
          <a:lstStyle/>
          <a:p>
            <a:r>
              <a:rPr lang="en-US" sz="1400" dirty="0"/>
              <a:t>37</a:t>
            </a:r>
          </a:p>
        </p:txBody>
      </p:sp>
      <p:sp>
        <p:nvSpPr>
          <p:cNvPr id="3" name="Title 2">
            <a:extLst>
              <a:ext uri="{FF2B5EF4-FFF2-40B4-BE49-F238E27FC236}">
                <a16:creationId xmlns:a16="http://schemas.microsoft.com/office/drawing/2014/main" id="{FE99243E-30A2-4928-A23A-17420B9B26C9}"/>
              </a:ext>
            </a:extLst>
          </p:cNvPr>
          <p:cNvSpPr>
            <a:spLocks noGrp="1"/>
          </p:cNvSpPr>
          <p:nvPr>
            <p:ph type="title"/>
          </p:nvPr>
        </p:nvSpPr>
        <p:spPr/>
        <p:txBody>
          <a:bodyPr/>
          <a:lstStyle/>
          <a:p>
            <a:r>
              <a:rPr lang="en-US" dirty="0"/>
              <a:t>Hospitality Style Cabinets and Vanities are Fully/Mostly Comparable</a:t>
            </a:r>
          </a:p>
        </p:txBody>
      </p:sp>
      <p:sp>
        <p:nvSpPr>
          <p:cNvPr id="7" name="TextBox 6">
            <a:extLst>
              <a:ext uri="{FF2B5EF4-FFF2-40B4-BE49-F238E27FC236}">
                <a16:creationId xmlns:a16="http://schemas.microsoft.com/office/drawing/2014/main" id="{E0794018-53A0-4F53-9FA9-67C6D1F6D846}"/>
              </a:ext>
            </a:extLst>
          </p:cNvPr>
          <p:cNvSpPr txBox="1"/>
          <p:nvPr/>
        </p:nvSpPr>
        <p:spPr>
          <a:xfrm>
            <a:off x="92270" y="6464930"/>
            <a:ext cx="6565204" cy="369332"/>
          </a:xfrm>
          <a:prstGeom prst="rect">
            <a:avLst/>
          </a:prstGeom>
          <a:noFill/>
        </p:spPr>
        <p:txBody>
          <a:bodyPr wrap="square" rtlCol="0">
            <a:spAutoFit/>
          </a:bodyPr>
          <a:lstStyle/>
          <a:p>
            <a:r>
              <a:rPr lang="en-US" dirty="0"/>
              <a:t>Source: Prehearing Staff Report at Table F-9, p. F-38.</a:t>
            </a:r>
            <a:endParaRPr lang="en-US" sz="1067" i="1" dirty="0"/>
          </a:p>
        </p:txBody>
      </p:sp>
      <p:pic>
        <p:nvPicPr>
          <p:cNvPr id="4" name="Picture 3">
            <a:extLst>
              <a:ext uri="{FF2B5EF4-FFF2-40B4-BE49-F238E27FC236}">
                <a16:creationId xmlns:a16="http://schemas.microsoft.com/office/drawing/2014/main" id="{26C6187C-2AD6-4341-B7BC-4BCF78B28A46}"/>
              </a:ext>
            </a:extLst>
          </p:cNvPr>
          <p:cNvPicPr>
            <a:picLocks noChangeAspect="1"/>
          </p:cNvPicPr>
          <p:nvPr/>
        </p:nvPicPr>
        <p:blipFill>
          <a:blip r:embed="rId3"/>
          <a:stretch>
            <a:fillRect/>
          </a:stretch>
        </p:blipFill>
        <p:spPr>
          <a:xfrm>
            <a:off x="638355" y="1690689"/>
            <a:ext cx="10041171" cy="4252912"/>
          </a:xfrm>
          <a:prstGeom prst="rect">
            <a:avLst/>
          </a:prstGeom>
        </p:spPr>
      </p:pic>
    </p:spTree>
    <p:extLst>
      <p:ext uri="{BB962C8B-B14F-4D97-AF65-F5344CB8AC3E}">
        <p14:creationId xmlns:p14="http://schemas.microsoft.com/office/powerpoint/2010/main" val="415044150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20BC-215C-4B22-94AD-314AF3FFE3B1}"/>
              </a:ext>
            </a:extLst>
          </p:cNvPr>
          <p:cNvSpPr>
            <a:spLocks noGrp="1"/>
          </p:cNvSpPr>
          <p:nvPr>
            <p:ph type="title"/>
          </p:nvPr>
        </p:nvSpPr>
        <p:spPr/>
        <p:txBody>
          <a:bodyPr/>
          <a:lstStyle/>
          <a:p>
            <a:r>
              <a:rPr lang="en-US" dirty="0"/>
              <a:t>GOLDENHOME </a:t>
            </a:r>
          </a:p>
        </p:txBody>
      </p:sp>
      <p:sp>
        <p:nvSpPr>
          <p:cNvPr id="3" name="Slide Number Placeholder 2">
            <a:extLst>
              <a:ext uri="{FF2B5EF4-FFF2-40B4-BE49-F238E27FC236}">
                <a16:creationId xmlns:a16="http://schemas.microsoft.com/office/drawing/2014/main" id="{B00A11A1-C75A-468E-92B3-69F5F2E37CAE}"/>
              </a:ext>
            </a:extLst>
          </p:cNvPr>
          <p:cNvSpPr>
            <a:spLocks noGrp="1"/>
          </p:cNvSpPr>
          <p:nvPr>
            <p:ph type="sldNum" sz="quarter" idx="12"/>
          </p:nvPr>
        </p:nvSpPr>
        <p:spPr/>
        <p:txBody>
          <a:bodyPr/>
          <a:lstStyle/>
          <a:p>
            <a:fld id="{B60E2673-80B6-4CA7-9668-B914265820D5}" type="slidenum">
              <a:rPr lang="en-US" sz="1400" smtClean="0"/>
              <a:t>38</a:t>
            </a:fld>
            <a:endParaRPr lang="en-US" sz="1400" dirty="0"/>
          </a:p>
        </p:txBody>
      </p:sp>
      <p:pic>
        <p:nvPicPr>
          <p:cNvPr id="4" name="Picture 3">
            <a:extLst>
              <a:ext uri="{FF2B5EF4-FFF2-40B4-BE49-F238E27FC236}">
                <a16:creationId xmlns:a16="http://schemas.microsoft.com/office/drawing/2014/main" id="{C24CCCB0-956D-48AA-820F-F170AFAED7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1549400"/>
            <a:ext cx="6807200" cy="5105400"/>
          </a:xfrm>
          <a:prstGeom prst="rect">
            <a:avLst/>
          </a:prstGeom>
        </p:spPr>
      </p:pic>
    </p:spTree>
    <p:extLst>
      <p:ext uri="{BB962C8B-B14F-4D97-AF65-F5344CB8AC3E}">
        <p14:creationId xmlns:p14="http://schemas.microsoft.com/office/powerpoint/2010/main" val="218205693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PANDA </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z="1400" smtClean="0"/>
              <a:t>39</a:t>
            </a:fld>
            <a:endParaRPr lang="en-US" sz="1400" dirty="0"/>
          </a:p>
        </p:txBody>
      </p:sp>
      <p:pic>
        <p:nvPicPr>
          <p:cNvPr id="4" name="Picture 3">
            <a:extLst>
              <a:ext uri="{FF2B5EF4-FFF2-40B4-BE49-F238E27FC236}">
                <a16:creationId xmlns:a16="http://schemas.microsoft.com/office/drawing/2014/main" id="{2D73CC78-DF91-42E9-A0B7-BEDB2DC7D7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000" y="2209800"/>
            <a:ext cx="4301067" cy="3225800"/>
          </a:xfrm>
          <a:prstGeom prst="rect">
            <a:avLst/>
          </a:prstGeom>
        </p:spPr>
      </p:pic>
      <p:pic>
        <p:nvPicPr>
          <p:cNvPr id="5" name="Picture 4">
            <a:extLst>
              <a:ext uri="{FF2B5EF4-FFF2-40B4-BE49-F238E27FC236}">
                <a16:creationId xmlns:a16="http://schemas.microsoft.com/office/drawing/2014/main" id="{9773FB96-1B47-4F9F-B4CF-FF9B6584AD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94400" y="2209800"/>
            <a:ext cx="4301067" cy="3225800"/>
          </a:xfrm>
          <a:prstGeom prst="rect">
            <a:avLst/>
          </a:prstGeom>
        </p:spPr>
      </p:pic>
    </p:spTree>
    <p:extLst>
      <p:ext uri="{BB962C8B-B14F-4D97-AF65-F5344CB8AC3E}">
        <p14:creationId xmlns:p14="http://schemas.microsoft.com/office/powerpoint/2010/main" val="1961032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9848D12-9292-4DF3-8C6B-2B418547B482}"/>
              </a:ext>
            </a:extLst>
          </p:cNvPr>
          <p:cNvPicPr>
            <a:picLocks noChangeAspect="1"/>
          </p:cNvPicPr>
          <p:nvPr/>
        </p:nvPicPr>
        <p:blipFill>
          <a:blip r:embed="rId3"/>
          <a:stretch>
            <a:fillRect/>
          </a:stretch>
        </p:blipFill>
        <p:spPr>
          <a:xfrm>
            <a:off x="974378" y="2520576"/>
            <a:ext cx="8926799" cy="3749256"/>
          </a:xfrm>
          <a:prstGeom prst="rect">
            <a:avLst/>
          </a:prstGeom>
        </p:spPr>
      </p:pic>
      <p:sp>
        <p:nvSpPr>
          <p:cNvPr id="2" name="Slide Number Placeholder 1">
            <a:extLst>
              <a:ext uri="{FF2B5EF4-FFF2-40B4-BE49-F238E27FC236}">
                <a16:creationId xmlns:a16="http://schemas.microsoft.com/office/drawing/2014/main" id="{6D352714-BAA9-4A5F-82BE-30AE55080777}"/>
              </a:ext>
            </a:extLst>
          </p:cNvPr>
          <p:cNvSpPr>
            <a:spLocks noGrp="1"/>
          </p:cNvSpPr>
          <p:nvPr>
            <p:ph type="sldNum" sz="quarter" idx="12"/>
          </p:nvPr>
        </p:nvSpPr>
        <p:spPr/>
        <p:txBody>
          <a:bodyPr/>
          <a:lstStyle/>
          <a:p>
            <a:fld id="{5ACCCE96-6DA8-419A-8EEC-DC24A2139EB8}" type="slidenum">
              <a:rPr lang="en-US" sz="1400" smtClean="0"/>
              <a:t>4</a:t>
            </a:fld>
            <a:endParaRPr lang="en-US" sz="1400" dirty="0"/>
          </a:p>
        </p:txBody>
      </p:sp>
      <p:sp>
        <p:nvSpPr>
          <p:cNvPr id="3" name="Title 2">
            <a:extLst>
              <a:ext uri="{FF2B5EF4-FFF2-40B4-BE49-F238E27FC236}">
                <a16:creationId xmlns:a16="http://schemas.microsoft.com/office/drawing/2014/main" id="{C506B07B-AAA9-4EC0-960A-C02BB3FB75DC}"/>
              </a:ext>
            </a:extLst>
          </p:cNvPr>
          <p:cNvSpPr>
            <a:spLocks noGrp="1"/>
          </p:cNvSpPr>
          <p:nvPr>
            <p:ph type="title"/>
          </p:nvPr>
        </p:nvSpPr>
        <p:spPr>
          <a:xfrm>
            <a:off x="626853" y="588168"/>
            <a:ext cx="10938294" cy="1233488"/>
          </a:xfrm>
        </p:spPr>
        <p:txBody>
          <a:bodyPr/>
          <a:lstStyle/>
          <a:p>
            <a:r>
              <a:rPr lang="en-US" dirty="0"/>
              <a:t>Price is the Number One </a:t>
            </a:r>
            <a:br>
              <a:rPr lang="en-US" dirty="0"/>
            </a:br>
            <a:r>
              <a:rPr lang="en-US" dirty="0"/>
              <a:t>Purchasing Factor</a:t>
            </a:r>
          </a:p>
        </p:txBody>
      </p:sp>
      <p:sp>
        <p:nvSpPr>
          <p:cNvPr id="8" name="Callout: Bent Line 7">
            <a:extLst>
              <a:ext uri="{FF2B5EF4-FFF2-40B4-BE49-F238E27FC236}">
                <a16:creationId xmlns:a16="http://schemas.microsoft.com/office/drawing/2014/main" id="{46633CB8-3DD7-466B-A6F6-17E2C99C7F5C}"/>
              </a:ext>
            </a:extLst>
          </p:cNvPr>
          <p:cNvSpPr/>
          <p:nvPr/>
        </p:nvSpPr>
        <p:spPr>
          <a:xfrm>
            <a:off x="5961410" y="1481125"/>
            <a:ext cx="3790477" cy="1233488"/>
          </a:xfrm>
          <a:prstGeom prst="borderCallout2">
            <a:avLst>
              <a:gd name="adj1" fmla="val 18750"/>
              <a:gd name="adj2" fmla="val -8333"/>
              <a:gd name="adj3" fmla="val 18750"/>
              <a:gd name="adj4" fmla="val -16667"/>
              <a:gd name="adj5" fmla="val 94292"/>
              <a:gd name="adj6" fmla="val -16618"/>
            </a:avLst>
          </a:prstGeom>
          <a:ln w="28575">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bg1"/>
                </a:solidFill>
              </a:rPr>
              <a:t>74 %</a:t>
            </a:r>
            <a:r>
              <a:rPr lang="en-US" dirty="0">
                <a:solidFill>
                  <a:schemeClr val="bg1"/>
                </a:solidFill>
              </a:rPr>
              <a:t> of responding purchasers named price/cost as the 1</a:t>
            </a:r>
            <a:r>
              <a:rPr lang="en-US" baseline="30000" dirty="0">
                <a:solidFill>
                  <a:schemeClr val="bg1"/>
                </a:solidFill>
              </a:rPr>
              <a:t>st</a:t>
            </a:r>
            <a:r>
              <a:rPr lang="en-US" dirty="0">
                <a:solidFill>
                  <a:schemeClr val="bg1"/>
                </a:solidFill>
              </a:rPr>
              <a:t> or 2</a:t>
            </a:r>
            <a:r>
              <a:rPr lang="en-US" baseline="30000" dirty="0">
                <a:solidFill>
                  <a:schemeClr val="bg1"/>
                </a:solidFill>
              </a:rPr>
              <a:t>nd</a:t>
            </a:r>
            <a:r>
              <a:rPr lang="en-US" dirty="0">
                <a:solidFill>
                  <a:schemeClr val="bg1"/>
                </a:solidFill>
              </a:rPr>
              <a:t> purchasing factor</a:t>
            </a:r>
          </a:p>
        </p:txBody>
      </p:sp>
      <p:sp>
        <p:nvSpPr>
          <p:cNvPr id="9" name="TextBox 8">
            <a:extLst>
              <a:ext uri="{FF2B5EF4-FFF2-40B4-BE49-F238E27FC236}">
                <a16:creationId xmlns:a16="http://schemas.microsoft.com/office/drawing/2014/main" id="{14387A9C-2123-46C4-B393-42E955B9E9AF}"/>
              </a:ext>
            </a:extLst>
          </p:cNvPr>
          <p:cNvSpPr txBox="1"/>
          <p:nvPr/>
        </p:nvSpPr>
        <p:spPr>
          <a:xfrm>
            <a:off x="0" y="6356350"/>
            <a:ext cx="6565204" cy="369332"/>
          </a:xfrm>
          <a:prstGeom prst="rect">
            <a:avLst/>
          </a:prstGeom>
          <a:noFill/>
        </p:spPr>
        <p:txBody>
          <a:bodyPr wrap="square" rtlCol="0">
            <a:spAutoFit/>
          </a:bodyPr>
          <a:lstStyle/>
          <a:p>
            <a:r>
              <a:rPr lang="en-US" dirty="0"/>
              <a:t>Source: Prehearing Staff Report Table II-7, p. II-17.</a:t>
            </a:r>
            <a:endParaRPr lang="en-US" sz="1067" i="1" dirty="0"/>
          </a:p>
        </p:txBody>
      </p:sp>
    </p:spTree>
    <p:extLst>
      <p:ext uri="{BB962C8B-B14F-4D97-AF65-F5344CB8AC3E}">
        <p14:creationId xmlns:p14="http://schemas.microsoft.com/office/powerpoint/2010/main" val="243955623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6 SQUARE CABINETS </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z="1400" smtClean="0"/>
              <a:t>40</a:t>
            </a:fld>
            <a:endParaRPr lang="en-US" sz="1400" dirty="0"/>
          </a:p>
        </p:txBody>
      </p:sp>
      <p:sp>
        <p:nvSpPr>
          <p:cNvPr id="10" name="TextBox 9">
            <a:extLst>
              <a:ext uri="{FF2B5EF4-FFF2-40B4-BE49-F238E27FC236}">
                <a16:creationId xmlns:a16="http://schemas.microsoft.com/office/drawing/2014/main" id="{C1D23F29-6356-439B-9A7A-B8F3A650974D}"/>
              </a:ext>
            </a:extLst>
          </p:cNvPr>
          <p:cNvSpPr txBox="1"/>
          <p:nvPr/>
        </p:nvSpPr>
        <p:spPr>
          <a:xfrm>
            <a:off x="92270" y="6464930"/>
            <a:ext cx="6565204" cy="369332"/>
          </a:xfrm>
          <a:prstGeom prst="rect">
            <a:avLst/>
          </a:prstGeom>
          <a:noFill/>
        </p:spPr>
        <p:txBody>
          <a:bodyPr wrap="square" rtlCol="0">
            <a:spAutoFit/>
          </a:bodyPr>
          <a:lstStyle/>
          <a:p>
            <a:r>
              <a:rPr lang="en-US" dirty="0"/>
              <a:t>Source: </a:t>
            </a:r>
            <a:r>
              <a:rPr lang="en-US" dirty="0">
                <a:hlinkClick r:id="rId3"/>
              </a:rPr>
              <a:t>https://www.6squarecabinets.com/construction/</a:t>
            </a:r>
            <a:r>
              <a:rPr lang="en-US" dirty="0"/>
              <a:t>.</a:t>
            </a:r>
            <a:endParaRPr lang="en-US" sz="1067" i="1" dirty="0"/>
          </a:p>
        </p:txBody>
      </p:sp>
      <p:graphicFrame>
        <p:nvGraphicFramePr>
          <p:cNvPr id="7" name="Table 8">
            <a:extLst>
              <a:ext uri="{FF2B5EF4-FFF2-40B4-BE49-F238E27FC236}">
                <a16:creationId xmlns:a16="http://schemas.microsoft.com/office/drawing/2014/main" id="{ACA64E68-F04C-4CF9-860C-C722CE6296BC}"/>
              </a:ext>
            </a:extLst>
          </p:cNvPr>
          <p:cNvGraphicFramePr>
            <a:graphicFrameLocks noGrp="1"/>
          </p:cNvGraphicFramePr>
          <p:nvPr>
            <p:extLst>
              <p:ext uri="{D42A27DB-BD31-4B8C-83A1-F6EECF244321}">
                <p14:modId xmlns:p14="http://schemas.microsoft.com/office/powerpoint/2010/main" val="670781823"/>
              </p:ext>
            </p:extLst>
          </p:nvPr>
        </p:nvGraphicFramePr>
        <p:xfrm>
          <a:off x="6476786" y="1468473"/>
          <a:ext cx="4271303" cy="4735528"/>
        </p:xfrm>
        <a:graphic>
          <a:graphicData uri="http://schemas.openxmlformats.org/drawingml/2006/table">
            <a:tbl>
              <a:tblPr bandRow="1">
                <a:tableStyleId>{69012ECD-51FC-41F1-AA8D-1B2483CD663E}</a:tableStyleId>
              </a:tblPr>
              <a:tblGrid>
                <a:gridCol w="4271303">
                  <a:extLst>
                    <a:ext uri="{9D8B030D-6E8A-4147-A177-3AD203B41FA5}">
                      <a16:colId xmlns:a16="http://schemas.microsoft.com/office/drawing/2014/main" val="3185826245"/>
                    </a:ext>
                  </a:extLst>
                </a:gridCol>
              </a:tblGrid>
              <a:tr h="336136">
                <a:tc>
                  <a:txBody>
                    <a:bodyPr/>
                    <a:lstStyle/>
                    <a:p>
                      <a:pPr marL="91440" lvl="0" algn="l" fontAlgn="t"/>
                      <a:r>
                        <a:rPr lang="en-US" sz="1200" b="1" i="0" u="none" strike="noStrike" dirty="0">
                          <a:solidFill>
                            <a:srgbClr val="808080"/>
                          </a:solidFill>
                          <a:effectLst/>
                          <a:latin typeface="Arial" panose="020B0604020202020204" pitchFamily="34" charset="0"/>
                        </a:rPr>
                        <a:t>Sides:   1/2-inch plywood; never particleboard</a:t>
                      </a:r>
                    </a:p>
                  </a:txBody>
                  <a:tcPr marL="0" marR="0" marT="0" marB="0" anchor="ctr"/>
                </a:tc>
                <a:extLst>
                  <a:ext uri="{0D108BD9-81ED-4DB2-BD59-A6C34878D82A}">
                    <a16:rowId xmlns:a16="http://schemas.microsoft.com/office/drawing/2014/main" val="206901275"/>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Back Panel:   3/8-inch plywood; never particleboard</a:t>
                      </a:r>
                    </a:p>
                  </a:txBody>
                  <a:tcPr marL="0" marR="0" marT="0" marB="0" anchor="ctr"/>
                </a:tc>
                <a:extLst>
                  <a:ext uri="{0D108BD9-81ED-4DB2-BD59-A6C34878D82A}">
                    <a16:rowId xmlns:a16="http://schemas.microsoft.com/office/drawing/2014/main" val="2230214274"/>
                  </a:ext>
                </a:extLst>
              </a:tr>
              <a:tr h="336136">
                <a:tc>
                  <a:txBody>
                    <a:bodyPr/>
                    <a:lstStyle/>
                    <a:p>
                      <a:pPr marL="91440" lvl="0" algn="l" fontAlgn="t"/>
                      <a:r>
                        <a:rPr lang="en-US" sz="1200" b="1" i="0" u="none" strike="noStrike" dirty="0" err="1">
                          <a:solidFill>
                            <a:srgbClr val="808080"/>
                          </a:solidFill>
                          <a:effectLst/>
                          <a:latin typeface="Arial" panose="020B0604020202020204" pitchFamily="34" charset="0"/>
                        </a:rPr>
                        <a:t>Faceframe</a:t>
                      </a:r>
                      <a:r>
                        <a:rPr lang="en-US" sz="1200" b="1" i="0" u="none" strike="noStrike" dirty="0">
                          <a:solidFill>
                            <a:srgbClr val="808080"/>
                          </a:solidFill>
                          <a:effectLst/>
                          <a:latin typeface="Arial" panose="020B0604020202020204" pitchFamily="34" charset="0"/>
                        </a:rPr>
                        <a:t>: solid hardwood</a:t>
                      </a:r>
                    </a:p>
                  </a:txBody>
                  <a:tcPr marL="0" marR="0" marT="0" marB="0" anchor="ctr"/>
                </a:tc>
                <a:extLst>
                  <a:ext uri="{0D108BD9-81ED-4DB2-BD59-A6C34878D82A}">
                    <a16:rowId xmlns:a16="http://schemas.microsoft.com/office/drawing/2014/main" val="3059552591"/>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Door Construction:  Solid hardwood stiles &amp; rails</a:t>
                      </a:r>
                    </a:p>
                  </a:txBody>
                  <a:tcPr marL="0" marR="0" marT="0" marB="0" anchor="ctr"/>
                </a:tc>
                <a:extLst>
                  <a:ext uri="{0D108BD9-81ED-4DB2-BD59-A6C34878D82A}">
                    <a16:rowId xmlns:a16="http://schemas.microsoft.com/office/drawing/2014/main" val="3065015088"/>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Wood Species:  maple, cherry, oak, birch</a:t>
                      </a:r>
                    </a:p>
                  </a:txBody>
                  <a:tcPr marL="0" marR="0" marT="0" marB="0" anchor="ctr"/>
                </a:tc>
                <a:extLst>
                  <a:ext uri="{0D108BD9-81ED-4DB2-BD59-A6C34878D82A}">
                    <a16:rowId xmlns:a16="http://schemas.microsoft.com/office/drawing/2014/main" val="201064227"/>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Drawer Box: 5/8-inch hardwood; dovetail joints</a:t>
                      </a:r>
                    </a:p>
                  </a:txBody>
                  <a:tcPr marL="0" marR="0" marT="0" marB="0" anchor="ctr"/>
                </a:tc>
                <a:extLst>
                  <a:ext uri="{0D108BD9-81ED-4DB2-BD59-A6C34878D82A}">
                    <a16:rowId xmlns:a16="http://schemas.microsoft.com/office/drawing/2014/main" val="747335128"/>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Interior: Easy-to-clean Melamine</a:t>
                      </a:r>
                    </a:p>
                  </a:txBody>
                  <a:tcPr marL="0" marR="0" marT="0" marB="0" anchor="ctr"/>
                </a:tc>
                <a:extLst>
                  <a:ext uri="{0D108BD9-81ED-4DB2-BD59-A6C34878D82A}">
                    <a16:rowId xmlns:a16="http://schemas.microsoft.com/office/drawing/2014/main" val="3739632798"/>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Drawer Glides: Blum® soft-close, full-extension undermount</a:t>
                      </a:r>
                    </a:p>
                  </a:txBody>
                  <a:tcPr marL="0" marR="0" marT="0" marB="0" anchor="ctr"/>
                </a:tc>
                <a:extLst>
                  <a:ext uri="{0D108BD9-81ED-4DB2-BD59-A6C34878D82A}">
                    <a16:rowId xmlns:a16="http://schemas.microsoft.com/office/drawing/2014/main" val="512684478"/>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Hinges: Blum® soft-close, steel, 6-way adjustable</a:t>
                      </a:r>
                    </a:p>
                  </a:txBody>
                  <a:tcPr marL="0" marR="0" marT="0" marB="0" anchor="ctr"/>
                </a:tc>
                <a:extLst>
                  <a:ext uri="{0D108BD9-81ED-4DB2-BD59-A6C34878D82A}">
                    <a16:rowId xmlns:a16="http://schemas.microsoft.com/office/drawing/2014/main" val="1056070396"/>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Shelves: full-depth plywood; never particleboard</a:t>
                      </a:r>
                    </a:p>
                  </a:txBody>
                  <a:tcPr marL="0" marR="0" marT="0" marB="0" anchor="ctr"/>
                </a:tc>
                <a:extLst>
                  <a:ext uri="{0D108BD9-81ED-4DB2-BD59-A6C34878D82A}">
                    <a16:rowId xmlns:a16="http://schemas.microsoft.com/office/drawing/2014/main" val="4155844157"/>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Customization:  Built-to-fit with option to customize</a:t>
                      </a:r>
                    </a:p>
                  </a:txBody>
                  <a:tcPr marL="0" marR="0" marT="0" marB="0" anchor="ctr"/>
                </a:tc>
                <a:extLst>
                  <a:ext uri="{0D108BD9-81ED-4DB2-BD59-A6C34878D82A}">
                    <a16:rowId xmlns:a16="http://schemas.microsoft.com/office/drawing/2014/main" val="1999168783"/>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Assembly: Factory-assembled</a:t>
                      </a:r>
                    </a:p>
                  </a:txBody>
                  <a:tcPr marL="0" marR="0" marT="0" marB="0" anchor="ctr"/>
                </a:tc>
                <a:extLst>
                  <a:ext uri="{0D108BD9-81ED-4DB2-BD59-A6C34878D82A}">
                    <a16:rowId xmlns:a16="http://schemas.microsoft.com/office/drawing/2014/main" val="1460939821"/>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Shipping: Free on most orders*</a:t>
                      </a:r>
                    </a:p>
                  </a:txBody>
                  <a:tcPr marL="0" marR="0" marT="0" marB="0" anchor="ctr"/>
                </a:tc>
                <a:extLst>
                  <a:ext uri="{0D108BD9-81ED-4DB2-BD59-A6C34878D82A}">
                    <a16:rowId xmlns:a16="http://schemas.microsoft.com/office/drawing/2014/main" val="711128210"/>
                  </a:ext>
                </a:extLst>
              </a:tr>
              <a:tr h="336136">
                <a:tc>
                  <a:txBody>
                    <a:bodyPr/>
                    <a:lstStyle/>
                    <a:p>
                      <a:pPr marL="91440" lvl="0" algn="l" fontAlgn="t"/>
                      <a:r>
                        <a:rPr lang="en-US" sz="1200" b="1" i="0" u="none" strike="noStrike" dirty="0">
                          <a:solidFill>
                            <a:srgbClr val="808080"/>
                          </a:solidFill>
                          <a:effectLst/>
                          <a:latin typeface="Arial" panose="020B0604020202020204" pitchFamily="34" charset="0"/>
                        </a:rPr>
                        <a:t>Warranty: Limited Lifetime warranty</a:t>
                      </a:r>
                    </a:p>
                  </a:txBody>
                  <a:tcPr marL="0" marR="0" marT="0" marB="0" anchor="ctr"/>
                </a:tc>
                <a:extLst>
                  <a:ext uri="{0D108BD9-81ED-4DB2-BD59-A6C34878D82A}">
                    <a16:rowId xmlns:a16="http://schemas.microsoft.com/office/drawing/2014/main" val="217728691"/>
                  </a:ext>
                </a:extLst>
              </a:tr>
            </a:tbl>
          </a:graphicData>
        </a:graphic>
      </p:graphicFrame>
      <p:pic>
        <p:nvPicPr>
          <p:cNvPr id="11" name="Picture 10">
            <a:extLst>
              <a:ext uri="{FF2B5EF4-FFF2-40B4-BE49-F238E27FC236}">
                <a16:creationId xmlns:a16="http://schemas.microsoft.com/office/drawing/2014/main" id="{15762F53-CF30-455F-ADFF-A7549B1BA6BF}"/>
              </a:ext>
            </a:extLst>
          </p:cNvPr>
          <p:cNvPicPr>
            <a:picLocks noChangeAspect="1"/>
          </p:cNvPicPr>
          <p:nvPr/>
        </p:nvPicPr>
        <p:blipFill>
          <a:blip r:embed="rId4"/>
          <a:stretch>
            <a:fillRect/>
          </a:stretch>
        </p:blipFill>
        <p:spPr>
          <a:xfrm>
            <a:off x="805533" y="1297294"/>
            <a:ext cx="5504076" cy="5037172"/>
          </a:xfrm>
          <a:prstGeom prst="rect">
            <a:avLst/>
          </a:prstGeom>
        </p:spPr>
      </p:pic>
    </p:spTree>
    <p:extLst>
      <p:ext uri="{BB962C8B-B14F-4D97-AF65-F5344CB8AC3E}">
        <p14:creationId xmlns:p14="http://schemas.microsoft.com/office/powerpoint/2010/main" val="288583920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CLIQSTUDIOS</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z="1400" smtClean="0"/>
              <a:t>41</a:t>
            </a:fld>
            <a:endParaRPr lang="en-US" sz="1400" dirty="0"/>
          </a:p>
        </p:txBody>
      </p:sp>
      <p:sp>
        <p:nvSpPr>
          <p:cNvPr id="10" name="TextBox 9">
            <a:extLst>
              <a:ext uri="{FF2B5EF4-FFF2-40B4-BE49-F238E27FC236}">
                <a16:creationId xmlns:a16="http://schemas.microsoft.com/office/drawing/2014/main" id="{C1D23F29-6356-439B-9A7A-B8F3A650974D}"/>
              </a:ext>
            </a:extLst>
          </p:cNvPr>
          <p:cNvSpPr txBox="1"/>
          <p:nvPr/>
        </p:nvSpPr>
        <p:spPr>
          <a:xfrm>
            <a:off x="195301" y="6352143"/>
            <a:ext cx="7313082" cy="369332"/>
          </a:xfrm>
          <a:prstGeom prst="rect">
            <a:avLst/>
          </a:prstGeom>
          <a:noFill/>
        </p:spPr>
        <p:txBody>
          <a:bodyPr wrap="square" rtlCol="0">
            <a:spAutoFit/>
          </a:bodyPr>
          <a:lstStyle/>
          <a:p>
            <a:r>
              <a:rPr lang="en-US" dirty="0"/>
              <a:t>Source: </a:t>
            </a:r>
            <a:r>
              <a:rPr lang="en-US" dirty="0">
                <a:hlinkClick r:id="rId3"/>
              </a:rPr>
              <a:t>https://www.cliqstudios.com/construction-specifications/</a:t>
            </a:r>
            <a:endParaRPr lang="en-US" i="1" dirty="0"/>
          </a:p>
        </p:txBody>
      </p:sp>
      <p:pic>
        <p:nvPicPr>
          <p:cNvPr id="4" name="Picture 3">
            <a:extLst>
              <a:ext uri="{FF2B5EF4-FFF2-40B4-BE49-F238E27FC236}">
                <a16:creationId xmlns:a16="http://schemas.microsoft.com/office/drawing/2014/main" id="{EA001CAF-70BC-47B7-9A56-458743D69885}"/>
              </a:ext>
            </a:extLst>
          </p:cNvPr>
          <p:cNvPicPr>
            <a:picLocks noChangeAspect="1"/>
          </p:cNvPicPr>
          <p:nvPr/>
        </p:nvPicPr>
        <p:blipFill>
          <a:blip r:embed="rId4"/>
          <a:stretch>
            <a:fillRect/>
          </a:stretch>
        </p:blipFill>
        <p:spPr>
          <a:xfrm>
            <a:off x="4241988" y="1581767"/>
            <a:ext cx="6257143" cy="4752381"/>
          </a:xfrm>
          <a:prstGeom prst="rect">
            <a:avLst/>
          </a:prstGeom>
        </p:spPr>
      </p:pic>
      <p:pic>
        <p:nvPicPr>
          <p:cNvPr id="5" name="Picture 4">
            <a:extLst>
              <a:ext uri="{FF2B5EF4-FFF2-40B4-BE49-F238E27FC236}">
                <a16:creationId xmlns:a16="http://schemas.microsoft.com/office/drawing/2014/main" id="{C63B8682-9A84-427A-B89E-EE6B6FA5405C}"/>
              </a:ext>
            </a:extLst>
          </p:cNvPr>
          <p:cNvPicPr>
            <a:picLocks noChangeAspect="1"/>
          </p:cNvPicPr>
          <p:nvPr/>
        </p:nvPicPr>
        <p:blipFill>
          <a:blip r:embed="rId5"/>
          <a:stretch>
            <a:fillRect/>
          </a:stretch>
        </p:blipFill>
        <p:spPr>
          <a:xfrm>
            <a:off x="478267" y="3009952"/>
            <a:ext cx="3923809" cy="838095"/>
          </a:xfrm>
          <a:prstGeom prst="rect">
            <a:avLst/>
          </a:prstGeom>
        </p:spPr>
      </p:pic>
    </p:spTree>
    <p:extLst>
      <p:ext uri="{BB962C8B-B14F-4D97-AF65-F5344CB8AC3E}">
        <p14:creationId xmlns:p14="http://schemas.microsoft.com/office/powerpoint/2010/main" val="22582894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ANAHEIM KITCHEN &amp; BATH</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z="1400" smtClean="0"/>
              <a:t>42</a:t>
            </a:fld>
            <a:endParaRPr lang="en-US" sz="1400" dirty="0"/>
          </a:p>
        </p:txBody>
      </p:sp>
      <p:sp>
        <p:nvSpPr>
          <p:cNvPr id="10" name="TextBox 9">
            <a:extLst>
              <a:ext uri="{FF2B5EF4-FFF2-40B4-BE49-F238E27FC236}">
                <a16:creationId xmlns:a16="http://schemas.microsoft.com/office/drawing/2014/main" id="{C1D23F29-6356-439B-9A7A-B8F3A650974D}"/>
              </a:ext>
            </a:extLst>
          </p:cNvPr>
          <p:cNvSpPr txBox="1"/>
          <p:nvPr/>
        </p:nvSpPr>
        <p:spPr>
          <a:xfrm>
            <a:off x="195301" y="6352143"/>
            <a:ext cx="7313082" cy="369332"/>
          </a:xfrm>
          <a:prstGeom prst="rect">
            <a:avLst/>
          </a:prstGeom>
          <a:noFill/>
        </p:spPr>
        <p:txBody>
          <a:bodyPr wrap="square" rtlCol="0">
            <a:spAutoFit/>
          </a:bodyPr>
          <a:lstStyle/>
          <a:p>
            <a:r>
              <a:rPr lang="en-US" dirty="0"/>
              <a:t>Source: </a:t>
            </a:r>
            <a:r>
              <a:rPr lang="en-US" dirty="0">
                <a:hlinkClick r:id="rId3"/>
              </a:rPr>
              <a:t>https://kovillecabinetry.com/white-shaker/</a:t>
            </a:r>
            <a:endParaRPr lang="en-US" i="1" dirty="0"/>
          </a:p>
        </p:txBody>
      </p:sp>
      <p:pic>
        <p:nvPicPr>
          <p:cNvPr id="6" name="Picture 5">
            <a:extLst>
              <a:ext uri="{FF2B5EF4-FFF2-40B4-BE49-F238E27FC236}">
                <a16:creationId xmlns:a16="http://schemas.microsoft.com/office/drawing/2014/main" id="{61BF820A-EBCE-49AD-9E6C-2A95A6175D5F}"/>
              </a:ext>
            </a:extLst>
          </p:cNvPr>
          <p:cNvPicPr>
            <a:picLocks noChangeAspect="1"/>
          </p:cNvPicPr>
          <p:nvPr/>
        </p:nvPicPr>
        <p:blipFill>
          <a:blip r:embed="rId4"/>
          <a:stretch>
            <a:fillRect/>
          </a:stretch>
        </p:blipFill>
        <p:spPr>
          <a:xfrm>
            <a:off x="3553142" y="1690687"/>
            <a:ext cx="5589585" cy="4040411"/>
          </a:xfrm>
          <a:prstGeom prst="rect">
            <a:avLst/>
          </a:prstGeom>
          <a:ln>
            <a:solidFill>
              <a:schemeClr val="tx1"/>
            </a:solidFill>
          </a:ln>
        </p:spPr>
      </p:pic>
    </p:spTree>
    <p:extLst>
      <p:ext uri="{BB962C8B-B14F-4D97-AF65-F5344CB8AC3E}">
        <p14:creationId xmlns:p14="http://schemas.microsoft.com/office/powerpoint/2010/main" val="292746904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260159E-D349-4E13-8CE5-CF3978C8359F}"/>
              </a:ext>
            </a:extLst>
          </p:cNvPr>
          <p:cNvSpPr>
            <a:spLocks noGrp="1"/>
          </p:cNvSpPr>
          <p:nvPr>
            <p:ph type="sldNum" sz="quarter" idx="12"/>
          </p:nvPr>
        </p:nvSpPr>
        <p:spPr/>
        <p:txBody>
          <a:bodyPr/>
          <a:lstStyle/>
          <a:p>
            <a:fld id="{5ACCCE96-6DA8-419A-8EEC-DC24A2139EB8}" type="slidenum">
              <a:rPr lang="en-US" sz="1400" smtClean="0"/>
              <a:t>5</a:t>
            </a:fld>
            <a:endParaRPr lang="en-US" sz="1400" dirty="0"/>
          </a:p>
        </p:txBody>
      </p:sp>
      <p:sp>
        <p:nvSpPr>
          <p:cNvPr id="3" name="Title 2">
            <a:extLst>
              <a:ext uri="{FF2B5EF4-FFF2-40B4-BE49-F238E27FC236}">
                <a16:creationId xmlns:a16="http://schemas.microsoft.com/office/drawing/2014/main" id="{705E8F68-8D4A-4D14-90AE-712FEDDA2E22}"/>
              </a:ext>
            </a:extLst>
          </p:cNvPr>
          <p:cNvSpPr>
            <a:spLocks noGrp="1"/>
          </p:cNvSpPr>
          <p:nvPr>
            <p:ph type="title"/>
          </p:nvPr>
        </p:nvSpPr>
        <p:spPr/>
        <p:txBody>
          <a:bodyPr/>
          <a:lstStyle/>
          <a:p>
            <a:r>
              <a:rPr lang="en-US" dirty="0"/>
              <a:t>U.S. and Chinese Product Are Similar On Most Factors </a:t>
            </a:r>
            <a:r>
              <a:rPr lang="en-US" u="sng" dirty="0"/>
              <a:t>Except</a:t>
            </a:r>
            <a:r>
              <a:rPr lang="en-US" dirty="0"/>
              <a:t> for Price</a:t>
            </a:r>
          </a:p>
        </p:txBody>
      </p:sp>
      <p:sp>
        <p:nvSpPr>
          <p:cNvPr id="8" name="TextBox 7">
            <a:extLst>
              <a:ext uri="{FF2B5EF4-FFF2-40B4-BE49-F238E27FC236}">
                <a16:creationId xmlns:a16="http://schemas.microsoft.com/office/drawing/2014/main" id="{E33F7ACB-D870-4A56-82FA-F35447D63855}"/>
              </a:ext>
            </a:extLst>
          </p:cNvPr>
          <p:cNvSpPr txBox="1"/>
          <p:nvPr/>
        </p:nvSpPr>
        <p:spPr>
          <a:xfrm>
            <a:off x="0" y="6488668"/>
            <a:ext cx="6565204" cy="369332"/>
          </a:xfrm>
          <a:prstGeom prst="rect">
            <a:avLst/>
          </a:prstGeom>
          <a:noFill/>
        </p:spPr>
        <p:txBody>
          <a:bodyPr wrap="square" rtlCol="0">
            <a:spAutoFit/>
          </a:bodyPr>
          <a:lstStyle/>
          <a:p>
            <a:r>
              <a:rPr lang="en-US" dirty="0"/>
              <a:t>Source: Prehearing Staff Report Table II-13, p. II-23.</a:t>
            </a:r>
            <a:endParaRPr lang="en-US" sz="1067" i="1" dirty="0"/>
          </a:p>
        </p:txBody>
      </p:sp>
      <p:pic>
        <p:nvPicPr>
          <p:cNvPr id="5" name="Picture 4">
            <a:extLst>
              <a:ext uri="{FF2B5EF4-FFF2-40B4-BE49-F238E27FC236}">
                <a16:creationId xmlns:a16="http://schemas.microsoft.com/office/drawing/2014/main" id="{A0FA04F0-2969-439C-A521-DCF0D68F71FD}"/>
              </a:ext>
            </a:extLst>
          </p:cNvPr>
          <p:cNvPicPr>
            <a:picLocks noChangeAspect="1"/>
          </p:cNvPicPr>
          <p:nvPr/>
        </p:nvPicPr>
        <p:blipFill>
          <a:blip r:embed="rId3"/>
          <a:stretch>
            <a:fillRect/>
          </a:stretch>
        </p:blipFill>
        <p:spPr>
          <a:xfrm>
            <a:off x="2956287" y="1507610"/>
            <a:ext cx="6302429" cy="4893190"/>
          </a:xfrm>
          <a:prstGeom prst="rect">
            <a:avLst/>
          </a:prstGeom>
        </p:spPr>
      </p:pic>
    </p:spTree>
    <p:extLst>
      <p:ext uri="{BB962C8B-B14F-4D97-AF65-F5344CB8AC3E}">
        <p14:creationId xmlns:p14="http://schemas.microsoft.com/office/powerpoint/2010/main" val="22730115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D690A-4EB3-4C74-AB24-C8B08BDC23BD}"/>
              </a:ext>
            </a:extLst>
          </p:cNvPr>
          <p:cNvSpPr>
            <a:spLocks noGrp="1"/>
          </p:cNvSpPr>
          <p:nvPr>
            <p:ph type="title"/>
          </p:nvPr>
        </p:nvSpPr>
        <p:spPr>
          <a:xfrm>
            <a:off x="557373" y="742921"/>
            <a:ext cx="4011084" cy="703267"/>
          </a:xfrm>
        </p:spPr>
        <p:txBody>
          <a:bodyPr>
            <a:normAutofit/>
          </a:bodyPr>
          <a:lstStyle/>
          <a:p>
            <a:pPr algn="ctr"/>
            <a:r>
              <a:rPr lang="en-US" sz="2933" dirty="0"/>
              <a:t>KBIS 2019</a:t>
            </a:r>
          </a:p>
        </p:txBody>
      </p:sp>
      <p:pic>
        <p:nvPicPr>
          <p:cNvPr id="6" name="Content Placeholder 5">
            <a:extLst>
              <a:ext uri="{FF2B5EF4-FFF2-40B4-BE49-F238E27FC236}">
                <a16:creationId xmlns:a16="http://schemas.microsoft.com/office/drawing/2014/main" id="{65EB72AE-3BD9-4818-AE3C-2A4469623B9C}"/>
              </a:ext>
            </a:extLst>
          </p:cNvPr>
          <p:cNvPicPr>
            <a:picLocks noGrp="1" noChangeAspect="1"/>
          </p:cNvPicPr>
          <p:nvPr>
            <p:ph idx="1"/>
          </p:nvPr>
        </p:nvPicPr>
        <p:blipFill>
          <a:blip r:embed="rId3"/>
          <a:stretch>
            <a:fillRect/>
          </a:stretch>
        </p:blipFill>
        <p:spPr>
          <a:xfrm>
            <a:off x="5006927" y="745381"/>
            <a:ext cx="5713512" cy="5367239"/>
          </a:xfrm>
        </p:spPr>
      </p:pic>
      <p:sp>
        <p:nvSpPr>
          <p:cNvPr id="10" name="Text Placeholder 9">
            <a:extLst>
              <a:ext uri="{FF2B5EF4-FFF2-40B4-BE49-F238E27FC236}">
                <a16:creationId xmlns:a16="http://schemas.microsoft.com/office/drawing/2014/main" id="{2A957FC1-2EB4-4848-AEFD-3A5BD29F7555}"/>
              </a:ext>
            </a:extLst>
          </p:cNvPr>
          <p:cNvSpPr>
            <a:spLocks noGrp="1"/>
          </p:cNvSpPr>
          <p:nvPr>
            <p:ph type="body" sz="half" idx="2"/>
          </p:nvPr>
        </p:nvSpPr>
        <p:spPr>
          <a:xfrm>
            <a:off x="557373" y="1582738"/>
            <a:ext cx="4011084" cy="4691063"/>
          </a:xfrm>
        </p:spPr>
        <p:txBody>
          <a:bodyPr>
            <a:normAutofit/>
          </a:bodyPr>
          <a:lstStyle/>
          <a:p>
            <a:pPr marL="380990" indent="-380990">
              <a:buFont typeface="Arial" panose="020B0604020202020204" pitchFamily="34" charset="0"/>
              <a:buChar char="•"/>
            </a:pPr>
            <a:r>
              <a:rPr lang="en-US" sz="2400" dirty="0"/>
              <a:t>Chinese producers are targeting the US market</a:t>
            </a:r>
          </a:p>
        </p:txBody>
      </p:sp>
      <p:sp>
        <p:nvSpPr>
          <p:cNvPr id="4" name="Slide Number Placeholder 3">
            <a:extLst>
              <a:ext uri="{FF2B5EF4-FFF2-40B4-BE49-F238E27FC236}">
                <a16:creationId xmlns:a16="http://schemas.microsoft.com/office/drawing/2014/main" id="{2F472BA4-0DFE-48A4-8957-C464A98052DE}"/>
              </a:ext>
            </a:extLst>
          </p:cNvPr>
          <p:cNvSpPr>
            <a:spLocks noGrp="1"/>
          </p:cNvSpPr>
          <p:nvPr>
            <p:ph type="sldNum" sz="quarter" idx="12"/>
          </p:nvPr>
        </p:nvSpPr>
        <p:spPr/>
        <p:txBody>
          <a:bodyPr/>
          <a:lstStyle/>
          <a:p>
            <a:fld id="{B60E2673-80B6-4CA7-9668-B914265820D5}" type="slidenum">
              <a:rPr lang="en-US" sz="1400" smtClean="0"/>
              <a:pPr/>
              <a:t>6</a:t>
            </a:fld>
            <a:endParaRPr lang="en-US" sz="1400" dirty="0"/>
          </a:p>
        </p:txBody>
      </p:sp>
      <p:pic>
        <p:nvPicPr>
          <p:cNvPr id="5" name="Picture 4">
            <a:extLst>
              <a:ext uri="{FF2B5EF4-FFF2-40B4-BE49-F238E27FC236}">
                <a16:creationId xmlns:a16="http://schemas.microsoft.com/office/drawing/2014/main" id="{5331B70A-CF6C-4C63-B056-D607DEC81B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725" y="2799472"/>
            <a:ext cx="3916731" cy="3313147"/>
          </a:xfrm>
          <a:prstGeom prst="rect">
            <a:avLst/>
          </a:prstGeom>
        </p:spPr>
      </p:pic>
    </p:spTree>
    <p:extLst>
      <p:ext uri="{BB962C8B-B14F-4D97-AF65-F5344CB8AC3E}">
        <p14:creationId xmlns:p14="http://schemas.microsoft.com/office/powerpoint/2010/main" val="4027165178"/>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FABUWOOD</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z="1400" smtClean="0"/>
              <a:t>7</a:t>
            </a:fld>
            <a:endParaRPr lang="en-US" sz="1400" dirty="0"/>
          </a:p>
        </p:txBody>
      </p:sp>
      <p:pic>
        <p:nvPicPr>
          <p:cNvPr id="4" name="Picture 3">
            <a:extLst>
              <a:ext uri="{FF2B5EF4-FFF2-40B4-BE49-F238E27FC236}">
                <a16:creationId xmlns:a16="http://schemas.microsoft.com/office/drawing/2014/main" id="{2BCC9264-F81A-4646-AB83-428A2DE3B9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2801" y="1803400"/>
            <a:ext cx="3200401" cy="4267200"/>
          </a:xfrm>
          <a:prstGeom prst="rect">
            <a:avLst/>
          </a:prstGeom>
        </p:spPr>
      </p:pic>
      <p:pic>
        <p:nvPicPr>
          <p:cNvPr id="5" name="Picture 4">
            <a:extLst>
              <a:ext uri="{FF2B5EF4-FFF2-40B4-BE49-F238E27FC236}">
                <a16:creationId xmlns:a16="http://schemas.microsoft.com/office/drawing/2014/main" id="{082E0F91-F366-4C49-BF28-270CFF6BFE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9723" y="1089493"/>
            <a:ext cx="6641476" cy="4981107"/>
          </a:xfrm>
          <a:prstGeom prst="rect">
            <a:avLst/>
          </a:prstGeom>
        </p:spPr>
      </p:pic>
    </p:spTree>
    <p:extLst>
      <p:ext uri="{BB962C8B-B14F-4D97-AF65-F5344CB8AC3E}">
        <p14:creationId xmlns:p14="http://schemas.microsoft.com/office/powerpoint/2010/main" val="312645279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FABUWOOD</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z="1400" smtClean="0"/>
              <a:t>8</a:t>
            </a:fld>
            <a:endParaRPr lang="en-US" sz="1400" dirty="0"/>
          </a:p>
        </p:txBody>
      </p:sp>
      <p:pic>
        <p:nvPicPr>
          <p:cNvPr id="4" name="Picture 3">
            <a:extLst>
              <a:ext uri="{FF2B5EF4-FFF2-40B4-BE49-F238E27FC236}">
                <a16:creationId xmlns:a16="http://schemas.microsoft.com/office/drawing/2014/main" id="{BD072B71-8FDA-4029-890B-140AD93C63C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600" y="1496061"/>
            <a:ext cx="6858000" cy="5143500"/>
          </a:xfrm>
          <a:prstGeom prst="rect">
            <a:avLst/>
          </a:prstGeom>
        </p:spPr>
      </p:pic>
    </p:spTree>
    <p:extLst>
      <p:ext uri="{BB962C8B-B14F-4D97-AF65-F5344CB8AC3E}">
        <p14:creationId xmlns:p14="http://schemas.microsoft.com/office/powerpoint/2010/main" val="349413679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C4C3-259A-4416-A0FA-42E6628537B7}"/>
              </a:ext>
            </a:extLst>
          </p:cNvPr>
          <p:cNvSpPr>
            <a:spLocks noGrp="1"/>
          </p:cNvSpPr>
          <p:nvPr>
            <p:ph type="title"/>
          </p:nvPr>
        </p:nvSpPr>
        <p:spPr/>
        <p:txBody>
          <a:bodyPr/>
          <a:lstStyle/>
          <a:p>
            <a:r>
              <a:rPr lang="en-US" dirty="0"/>
              <a:t>FABUWOOD</a:t>
            </a:r>
          </a:p>
        </p:txBody>
      </p:sp>
      <p:sp>
        <p:nvSpPr>
          <p:cNvPr id="3" name="Slide Number Placeholder 2">
            <a:extLst>
              <a:ext uri="{FF2B5EF4-FFF2-40B4-BE49-F238E27FC236}">
                <a16:creationId xmlns:a16="http://schemas.microsoft.com/office/drawing/2014/main" id="{14CEA455-B5ED-469A-8564-8CDB1E13DD0B}"/>
              </a:ext>
            </a:extLst>
          </p:cNvPr>
          <p:cNvSpPr>
            <a:spLocks noGrp="1"/>
          </p:cNvSpPr>
          <p:nvPr>
            <p:ph type="sldNum" sz="quarter" idx="12"/>
          </p:nvPr>
        </p:nvSpPr>
        <p:spPr/>
        <p:txBody>
          <a:bodyPr/>
          <a:lstStyle/>
          <a:p>
            <a:fld id="{B60E2673-80B6-4CA7-9668-B914265820D5}" type="slidenum">
              <a:rPr lang="en-US" sz="1400" smtClean="0"/>
              <a:t>9</a:t>
            </a:fld>
            <a:endParaRPr lang="en-US" sz="1400" dirty="0"/>
          </a:p>
        </p:txBody>
      </p:sp>
      <p:pic>
        <p:nvPicPr>
          <p:cNvPr id="4" name="Picture 3">
            <a:extLst>
              <a:ext uri="{FF2B5EF4-FFF2-40B4-BE49-F238E27FC236}">
                <a16:creationId xmlns:a16="http://schemas.microsoft.com/office/drawing/2014/main" id="{4F9EF5A5-519A-4059-86D6-D93FCC8B01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25601" y="1565754"/>
            <a:ext cx="3689351" cy="4919135"/>
          </a:xfrm>
          <a:prstGeom prst="rect">
            <a:avLst/>
          </a:prstGeom>
        </p:spPr>
      </p:pic>
      <p:pic>
        <p:nvPicPr>
          <p:cNvPr id="5" name="Picture 4">
            <a:extLst>
              <a:ext uri="{FF2B5EF4-FFF2-40B4-BE49-F238E27FC236}">
                <a16:creationId xmlns:a16="http://schemas.microsoft.com/office/drawing/2014/main" id="{64431C6E-19CF-4B15-8EA0-9AEB59D778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28677" y="1565754"/>
            <a:ext cx="3689351" cy="4919135"/>
          </a:xfrm>
          <a:prstGeom prst="rect">
            <a:avLst/>
          </a:prstGeom>
        </p:spPr>
      </p:pic>
    </p:spTree>
    <p:extLst>
      <p:ext uri="{BB962C8B-B14F-4D97-AF65-F5344CB8AC3E}">
        <p14:creationId xmlns:p14="http://schemas.microsoft.com/office/powerpoint/2010/main" val="1266436220"/>
      </p:ext>
    </p:extLst>
  </p:cSld>
  <p:clrMapOvr>
    <a:masterClrMapping/>
  </p:clrMapOvr>
  <p:transition/>
</p:sld>
</file>

<file path=ppt/theme/theme1.xml><?xml version="1.0" encoding="utf-8"?>
<a:theme xmlns:a="http://schemas.openxmlformats.org/drawingml/2006/main" name="wiley PowerPoint">
  <a:themeElements>
    <a:clrScheme name="Wiley">
      <a:dk1>
        <a:srgbClr val="000000"/>
      </a:dk1>
      <a:lt1>
        <a:srgbClr val="FFFFFF"/>
      </a:lt1>
      <a:dk2>
        <a:srgbClr val="491840"/>
      </a:dk2>
      <a:lt2>
        <a:srgbClr val="FFFFFF"/>
      </a:lt2>
      <a:accent1>
        <a:srgbClr val="491840"/>
      </a:accent1>
      <a:accent2>
        <a:srgbClr val="A5A5A5"/>
      </a:accent2>
      <a:accent3>
        <a:srgbClr val="00335D"/>
      </a:accent3>
      <a:accent4>
        <a:srgbClr val="E71435"/>
      </a:accent4>
      <a:accent5>
        <a:srgbClr val="006EC8"/>
      </a:accent5>
      <a:accent6>
        <a:srgbClr val="EAE7DF"/>
      </a:accent6>
      <a:hlink>
        <a:srgbClr val="E71435"/>
      </a:hlink>
      <a:folHlink>
        <a:srgbClr val="424D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452FAC-D89F-46C3-A1EA-C8F82F6BA6AA}" vid="{D2788394-9F4A-479C-AC10-5E05746CFB38}"/>
    </a:ext>
  </a:extLst>
</a:theme>
</file>

<file path=ppt/theme/theme2.xml><?xml version="1.0" encoding="utf-8"?>
<a:theme xmlns:a="http://schemas.openxmlformats.org/drawingml/2006/main" name="Wiley Plain">
  <a:themeElements>
    <a:clrScheme name="Wiley">
      <a:dk1>
        <a:srgbClr val="000000"/>
      </a:dk1>
      <a:lt1>
        <a:srgbClr val="FFFFFF"/>
      </a:lt1>
      <a:dk2>
        <a:srgbClr val="491840"/>
      </a:dk2>
      <a:lt2>
        <a:srgbClr val="FFFFFF"/>
      </a:lt2>
      <a:accent1>
        <a:srgbClr val="491840"/>
      </a:accent1>
      <a:accent2>
        <a:srgbClr val="A5A5A5"/>
      </a:accent2>
      <a:accent3>
        <a:srgbClr val="00335D"/>
      </a:accent3>
      <a:accent4>
        <a:srgbClr val="E71435"/>
      </a:accent4>
      <a:accent5>
        <a:srgbClr val="006EC8"/>
      </a:accent5>
      <a:accent6>
        <a:srgbClr val="EAE7DF"/>
      </a:accent6>
      <a:hlink>
        <a:srgbClr val="E71435"/>
      </a:hlink>
      <a:folHlink>
        <a:srgbClr val="424D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452FAC-D89F-46C3-A1EA-C8F82F6BA6AA}" vid="{FC7DD85C-0A90-4A35-B97E-6F19F91DFE61}"/>
    </a:ext>
  </a:extLst>
</a:theme>
</file>

<file path=ppt/theme/theme3.xml><?xml version="1.0" encoding="utf-8"?>
<a:theme xmlns:a="http://schemas.openxmlformats.org/drawingml/2006/main" name="Marketing Use Only">
  <a:themeElements>
    <a:clrScheme name="Wiley">
      <a:dk1>
        <a:srgbClr val="000000"/>
      </a:dk1>
      <a:lt1>
        <a:srgbClr val="FFFFFF"/>
      </a:lt1>
      <a:dk2>
        <a:srgbClr val="491840"/>
      </a:dk2>
      <a:lt2>
        <a:srgbClr val="FFFFFF"/>
      </a:lt2>
      <a:accent1>
        <a:srgbClr val="491840"/>
      </a:accent1>
      <a:accent2>
        <a:srgbClr val="A5A5A5"/>
      </a:accent2>
      <a:accent3>
        <a:srgbClr val="00335D"/>
      </a:accent3>
      <a:accent4>
        <a:srgbClr val="E71435"/>
      </a:accent4>
      <a:accent5>
        <a:srgbClr val="006EC8"/>
      </a:accent5>
      <a:accent6>
        <a:srgbClr val="EAE7DF"/>
      </a:accent6>
      <a:hlink>
        <a:srgbClr val="E71435"/>
      </a:hlink>
      <a:folHlink>
        <a:srgbClr val="424D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9A452FAC-D89F-46C3-A1EA-C8F82F6BA6AA}" vid="{2855B651-9460-433E-A26C-04049E66820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TotalTime>
  <Words>2039</Words>
  <Application>Microsoft Office PowerPoint</Application>
  <PresentationFormat>Widescreen</PresentationFormat>
  <Paragraphs>288</Paragraphs>
  <Slides>42</Slides>
  <Notes>42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42</vt:i4>
      </vt:variant>
    </vt:vector>
  </HeadingPairs>
  <TitlesOfParts>
    <vt:vector size="50" baseType="lpstr">
      <vt:lpstr>Arial</vt:lpstr>
      <vt:lpstr>Arial Black</vt:lpstr>
      <vt:lpstr>Calibri</vt:lpstr>
      <vt:lpstr>Courier New</vt:lpstr>
      <vt:lpstr>Wingdings</vt:lpstr>
      <vt:lpstr>wiley PowerPoint</vt:lpstr>
      <vt:lpstr>Wiley Plain</vt:lpstr>
      <vt:lpstr>Marketing Use Only</vt:lpstr>
      <vt:lpstr>Wooden Cabinets and Vanities from China  Inv. Nos. 701-TA-620 and 731-TA-1445</vt:lpstr>
      <vt:lpstr>Introduction</vt:lpstr>
      <vt:lpstr>Single Domestic Like Product Coextensive With the Scope</vt:lpstr>
      <vt:lpstr>Price is the Number One  Purchasing Factor</vt:lpstr>
      <vt:lpstr>U.S. and Chinese Product Are Similar On Most Factors Except for Price</vt:lpstr>
      <vt:lpstr>KBIS 2019</vt:lpstr>
      <vt:lpstr>FABUWOOD</vt:lpstr>
      <vt:lpstr>FABUWOOD</vt:lpstr>
      <vt:lpstr>FABUWOOD</vt:lpstr>
      <vt:lpstr>J&amp;K CABINETRY </vt:lpstr>
      <vt:lpstr>PANDA </vt:lpstr>
      <vt:lpstr>GOLDENHOME </vt:lpstr>
      <vt:lpstr>PowerPoint Presentation</vt:lpstr>
      <vt:lpstr>SAME DAY CABINETS / ECO WOOD</vt:lpstr>
      <vt:lpstr>SAME DAY CABINETS/ECO WOOD</vt:lpstr>
      <vt:lpstr>SAME DAY CABINETS/ECO WOOD</vt:lpstr>
      <vt:lpstr>SAME DAY CABINETS/ECO WOOD</vt:lpstr>
      <vt:lpstr>Chinese and U.S. Product Compete Head-to-Head on All Cabinet and Vanity Types</vt:lpstr>
      <vt:lpstr>RTA Flat Packs Compete Head-to-Head with Domestic Product</vt:lpstr>
      <vt:lpstr>Subject Imports Grew 54% During the POI </vt:lpstr>
      <vt:lpstr>The Domestic Industry Lost Market Share to Subject Imports</vt:lpstr>
      <vt:lpstr>Chinese Product Predominantly Undersold the Domestic Product During the POI</vt:lpstr>
      <vt:lpstr>Purchasers confirmed they purchased Chinese instead of US product because of lower price</vt:lpstr>
      <vt:lpstr>Preliminary Margins </vt:lpstr>
      <vt:lpstr>All Major Trade and Financial Indicators Declined During the POI</vt:lpstr>
      <vt:lpstr>The Domestic Industry’s Financial  Performance Has Declined</vt:lpstr>
      <vt:lpstr>Negative Effects Highlighted in Public Financial Statements</vt:lpstr>
      <vt:lpstr>Actual Negative Effects Caused by Subject Imports</vt:lpstr>
      <vt:lpstr>Actual Negative Effects Caused by Subject Imports</vt:lpstr>
      <vt:lpstr>Chinese Imports Threaten the Domestic Industry with Further Injury</vt:lpstr>
      <vt:lpstr>U.S. importers’ inventories of Chinese product increased by 30 percent during the POI</vt:lpstr>
      <vt:lpstr>All Major Trade and Financial Indicators Declined During the POI</vt:lpstr>
      <vt:lpstr>PowerPoint Presentation</vt:lpstr>
      <vt:lpstr>Chinese Imports Have Been Significantly Impacted by the Filing of Trade Cases</vt:lpstr>
      <vt:lpstr>Cabinets and Vanities are Fully/Mostly Comparable</vt:lpstr>
      <vt:lpstr>Furniture Style Vanities are Fully/Mostly Comparable</vt:lpstr>
      <vt:lpstr>Hospitality Style Cabinets and Vanities are Fully/Mostly Comparable</vt:lpstr>
      <vt:lpstr>GOLDENHOME </vt:lpstr>
      <vt:lpstr>PANDA </vt:lpstr>
      <vt:lpstr>6 SQUARE CABINETS </vt:lpstr>
      <vt:lpstr>CLIQSTUDIOS</vt:lpstr>
      <vt:lpstr>ANAHEIM KITCHEN &amp;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Wooden Cabinets and Vanities from China  Inv. Nos. 701-TA-620 and 731-TA-1445</dc:title>
  <dc:creator>Sherman, Amy</dc:creator>
  <cp:lastModifiedBy>Kip Howlett</cp:lastModifiedBy>
  <cp:revision>143</cp:revision>
  <cp:lastPrinted>2020-02-19T13:08:27Z</cp:lastPrinted>
  <dcterms:created xsi:type="dcterms:W3CDTF">2020-02-16T14:36:20Z</dcterms:created>
  <dcterms:modified xsi:type="dcterms:W3CDTF">2020-03-02T19:10:54Z</dcterms:modified>
</cp:coreProperties>
</file>