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7" r:id="rId2"/>
    <p:sldId id="258" r:id="rId3"/>
    <p:sldId id="259" r:id="rId4"/>
    <p:sldId id="394" r:id="rId5"/>
    <p:sldId id="402" r:id="rId6"/>
    <p:sldId id="436" r:id="rId7"/>
    <p:sldId id="474" r:id="rId8"/>
    <p:sldId id="459" r:id="rId9"/>
    <p:sldId id="411" r:id="rId10"/>
    <p:sldId id="460" r:id="rId11"/>
    <p:sldId id="473" r:id="rId12"/>
    <p:sldId id="471" r:id="rId13"/>
    <p:sldId id="452" r:id="rId14"/>
    <p:sldId id="461" r:id="rId15"/>
    <p:sldId id="463" r:id="rId16"/>
    <p:sldId id="477" r:id="rId17"/>
    <p:sldId id="465" r:id="rId18"/>
    <p:sldId id="464" r:id="rId19"/>
    <p:sldId id="448" r:id="rId20"/>
    <p:sldId id="466" r:id="rId21"/>
    <p:sldId id="435" r:id="rId22"/>
    <p:sldId id="462" r:id="rId23"/>
    <p:sldId id="416" r:id="rId24"/>
    <p:sldId id="442" r:id="rId25"/>
    <p:sldId id="443" r:id="rId26"/>
    <p:sldId id="444" r:id="rId27"/>
    <p:sldId id="467" r:id="rId28"/>
    <p:sldId id="472" r:id="rId29"/>
    <p:sldId id="468" r:id="rId30"/>
    <p:sldId id="469" r:id="rId31"/>
    <p:sldId id="470" r:id="rId32"/>
    <p:sldId id="446" r:id="rId33"/>
    <p:sldId id="447" r:id="rId34"/>
    <p:sldId id="434" r:id="rId35"/>
    <p:sldId id="476" r:id="rId36"/>
    <p:sldId id="475" r:id="rId37"/>
    <p:sldId id="417" r:id="rId38"/>
    <p:sldId id="342" r:id="rId39"/>
    <p:sldId id="419" r:id="rId40"/>
    <p:sldId id="457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09E426-8959-4C4B-9EBA-FE75C3554E77}">
          <p14:sldIdLst>
            <p14:sldId id="257"/>
            <p14:sldId id="258"/>
            <p14:sldId id="259"/>
          </p14:sldIdLst>
        </p14:section>
        <p14:section name="C of C" id="{758D4023-43F9-40EA-9DC9-95EC4D778851}">
          <p14:sldIdLst>
            <p14:sldId id="394"/>
            <p14:sldId id="402"/>
            <p14:sldId id="436"/>
            <p14:sldId id="474"/>
            <p14:sldId id="459"/>
            <p14:sldId id="411"/>
            <p14:sldId id="460"/>
            <p14:sldId id="473"/>
            <p14:sldId id="471"/>
            <p14:sldId id="452"/>
            <p14:sldId id="461"/>
            <p14:sldId id="463"/>
            <p14:sldId id="477"/>
            <p14:sldId id="465"/>
            <p14:sldId id="464"/>
            <p14:sldId id="448"/>
            <p14:sldId id="466"/>
            <p14:sldId id="435"/>
            <p14:sldId id="462"/>
          </p14:sldIdLst>
        </p14:section>
        <p14:section name="Injury" id="{BFE0D5F7-4391-422F-8DE8-4F17F018970E}">
          <p14:sldIdLst>
            <p14:sldId id="416"/>
            <p14:sldId id="442"/>
            <p14:sldId id="443"/>
            <p14:sldId id="444"/>
            <p14:sldId id="467"/>
            <p14:sldId id="472"/>
            <p14:sldId id="468"/>
            <p14:sldId id="469"/>
            <p14:sldId id="470"/>
            <p14:sldId id="446"/>
            <p14:sldId id="447"/>
            <p14:sldId id="434"/>
            <p14:sldId id="476"/>
            <p14:sldId id="475"/>
          </p14:sldIdLst>
        </p14:section>
        <p14:section name="Threat" id="{5E1F423F-4F6D-4362-9244-0FEA5157FA69}">
          <p14:sldIdLst>
            <p14:sldId id="417"/>
            <p14:sldId id="342"/>
            <p14:sldId id="419"/>
            <p14:sldId id="45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ac Kaplan" initials="IK" lastIdx="1" clrIdx="0">
    <p:extLst>
      <p:ext uri="{19B8F6BF-5375-455C-9EA6-DF929625EA0E}">
        <p15:presenceInfo xmlns:p15="http://schemas.microsoft.com/office/powerpoint/2012/main" userId="S-1-5-21-3630084239-2976355367-3244306985-2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0" y="4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71CA-7AA4-4234-B3D6-52BC2C162DDE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A5ED-BBFB-4E65-8300-921A24BF6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6836" indent="-2910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364" indent="-23287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109" indent="-23287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5855" indent="-23287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1600" indent="-2328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7346" indent="-2328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3091" indent="-2328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8838" indent="-2328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04869-315A-4F9F-A435-E4B1727A0421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0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EC6AB-3F97-4D61-8925-CDC5C042DE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EC6AB-3F97-4D61-8925-CDC5C042DE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EC6AB-3F97-4D61-8925-CDC5C042DE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2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EC6AB-3F97-4D61-8925-CDC5C042DE9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8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4C02-CD4A-46F6-8C56-CC60BEAF60CD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ECF33-3373-4590-B896-8861DC2DB0EC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381BA8-52DB-464E-B2DD-87FF955FB191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09962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FBE-22A2-42FD-B797-504AD1856CF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273E-6E05-4392-96BF-7E88EF59DF96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98F3-D736-40E5-989E-BDB38FAA94EE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1D6663-D64B-4904-9904-0E730A1CADDA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9CB54-3648-4B95-AE1D-9BDE75BA4C76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90462-5EF1-4D74-8900-A75869E0507E}"/>
              </a:ext>
            </a:extLst>
          </p:cNvPr>
          <p:cNvSpPr txBox="1"/>
          <p:nvPr userDrawn="1"/>
        </p:nvSpPr>
        <p:spPr>
          <a:xfrm>
            <a:off x="7821319" y="96354"/>
            <a:ext cx="1176091" cy="892552"/>
          </a:xfrm>
          <a:prstGeom prst="rect">
            <a:avLst/>
          </a:prstGeom>
          <a:solidFill>
            <a:srgbClr val="000000"/>
          </a:solidFill>
          <a:ln w="15875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Khmer UI" panose="020B0502040204020203" pitchFamily="34" charset="0"/>
              </a:rPr>
              <a:t>International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Khmer UI" panose="020B0502040204020203" pitchFamily="34" charset="0"/>
              </a:rPr>
              <a:t>Economic Research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26538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2321-AD02-4BD4-89D9-9960A41EFBD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5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6585-811A-4710-811E-83E9AE7C8871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EFFB7C-D541-41A7-A17D-BA22C782E948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142EF-BE1F-4214-BFDE-021762F65860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F3FD4-D76E-4693-A7CA-4BFF35D4C2E5}"/>
              </a:ext>
            </a:extLst>
          </p:cNvPr>
          <p:cNvSpPr txBox="1"/>
          <p:nvPr userDrawn="1"/>
        </p:nvSpPr>
        <p:spPr>
          <a:xfrm>
            <a:off x="7821319" y="96354"/>
            <a:ext cx="1176091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International</a:t>
            </a:r>
          </a:p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Economic Research</a:t>
            </a:r>
          </a:p>
          <a:p>
            <a:pPr algn="r"/>
            <a:r>
              <a:rPr lang="en-US" sz="1000" b="1" dirty="0">
                <a:latin typeface="Garamond" panose="02020404030301010803" pitchFamily="18" charset="0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411792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9D61-0C6D-427C-9123-7F50982FA3A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3C073-771F-4B73-930B-24C8E5DCC66F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D83E23-2137-4428-9816-07080F4C8DA2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E899C-B30D-4BF4-BC4D-F1C269357284}"/>
              </a:ext>
            </a:extLst>
          </p:cNvPr>
          <p:cNvSpPr txBox="1"/>
          <p:nvPr userDrawn="1"/>
        </p:nvSpPr>
        <p:spPr>
          <a:xfrm>
            <a:off x="7821319" y="96354"/>
            <a:ext cx="1176091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International</a:t>
            </a:r>
          </a:p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Economic Research</a:t>
            </a:r>
          </a:p>
          <a:p>
            <a:pPr algn="r"/>
            <a:r>
              <a:rPr lang="en-US" sz="1000" b="1" dirty="0">
                <a:latin typeface="Garamond" panose="02020404030301010803" pitchFamily="18" charset="0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278058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C0F-F358-48B7-A5FB-E87D4F5C35E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CE76B-9275-44AA-A963-9615F542ABF6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D3F50-C64A-4D9F-B086-CF6754651C25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D522E-4D4D-4F2E-B556-C05D8A94E7E8}"/>
              </a:ext>
            </a:extLst>
          </p:cNvPr>
          <p:cNvSpPr txBox="1"/>
          <p:nvPr userDrawn="1"/>
        </p:nvSpPr>
        <p:spPr>
          <a:xfrm>
            <a:off x="7821319" y="96354"/>
            <a:ext cx="1176091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International</a:t>
            </a:r>
          </a:p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Economic Research</a:t>
            </a:r>
          </a:p>
          <a:p>
            <a:pPr algn="r"/>
            <a:r>
              <a:rPr lang="en-US" sz="1000" b="1" dirty="0">
                <a:latin typeface="Garamond" panose="02020404030301010803" pitchFamily="18" charset="0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378213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07E5-ADA3-4BE6-AA88-225EEE61894E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8CCD3-CA1F-4A2C-BDE9-E7C41B0D68D7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87128-C214-4193-AE76-0BC441D9C7CA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7F0FA-599E-43C6-9049-6CBE6B37390A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60D41-A63A-4908-8691-39A0105AC885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D32AB-3BBC-4F48-83DA-614772499856}"/>
              </a:ext>
            </a:extLst>
          </p:cNvPr>
          <p:cNvSpPr txBox="1"/>
          <p:nvPr userDrawn="1"/>
        </p:nvSpPr>
        <p:spPr>
          <a:xfrm>
            <a:off x="7821319" y="96354"/>
            <a:ext cx="1176091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International</a:t>
            </a:r>
          </a:p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Economic Research</a:t>
            </a:r>
          </a:p>
          <a:p>
            <a:pPr algn="r"/>
            <a:r>
              <a:rPr lang="en-US" sz="1000" b="1" dirty="0">
                <a:latin typeface="Garamond" panose="02020404030301010803" pitchFamily="18" charset="0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393781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D162-7DD9-4B26-97A1-C1F27E68AEF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0D6B2-F088-4925-9424-3D5DD9AA8432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FED1E5-48AA-4437-AA4D-BD96D34B35B2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B6E39-FB61-455E-B033-8756D6874886}"/>
              </a:ext>
            </a:extLst>
          </p:cNvPr>
          <p:cNvSpPr txBox="1"/>
          <p:nvPr userDrawn="1"/>
        </p:nvSpPr>
        <p:spPr>
          <a:xfrm>
            <a:off x="7821319" y="96354"/>
            <a:ext cx="1176091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International</a:t>
            </a:r>
          </a:p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Economic Research</a:t>
            </a:r>
          </a:p>
          <a:p>
            <a:pPr algn="r"/>
            <a:r>
              <a:rPr lang="en-US" sz="1000" b="1" dirty="0">
                <a:latin typeface="Garamond" panose="02020404030301010803" pitchFamily="18" charset="0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1628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8F56-770E-4D36-9832-D8B0094C6D0F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8E58F-8F04-4C64-9DDF-4F3F212FE019}"/>
              </a:ext>
            </a:extLst>
          </p:cNvPr>
          <p:cNvSpPr/>
          <p:nvPr userDrawn="1"/>
        </p:nvSpPr>
        <p:spPr>
          <a:xfrm>
            <a:off x="1790" y="6400800"/>
            <a:ext cx="9142211" cy="457200"/>
          </a:xfrm>
          <a:prstGeom prst="rect">
            <a:avLst/>
          </a:prstGeom>
          <a:solidFill>
            <a:srgbClr val="CCDDEA">
              <a:lumMod val="50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3EF61-9A5A-41B0-8BBC-A34AF8342342}"/>
              </a:ext>
            </a:extLst>
          </p:cNvPr>
          <p:cNvSpPr/>
          <p:nvPr userDrawn="1"/>
        </p:nvSpPr>
        <p:spPr>
          <a:xfrm>
            <a:off x="13" y="6334316"/>
            <a:ext cx="9142199" cy="66484"/>
          </a:xfrm>
          <a:prstGeom prst="rect">
            <a:avLst/>
          </a:prstGeom>
          <a:solidFill>
            <a:srgbClr val="CCDDEA">
              <a:lumMod val="75000"/>
            </a:srgbClr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BDC27-069C-4A78-BA06-8F49B6A84B6E}"/>
              </a:ext>
            </a:extLst>
          </p:cNvPr>
          <p:cNvSpPr txBox="1"/>
          <p:nvPr userDrawn="1"/>
        </p:nvSpPr>
        <p:spPr>
          <a:xfrm>
            <a:off x="7821319" y="96354"/>
            <a:ext cx="1176091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International</a:t>
            </a:r>
          </a:p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Economic Research</a:t>
            </a:r>
          </a:p>
          <a:p>
            <a:pPr algn="r"/>
            <a:r>
              <a:rPr lang="en-US" sz="1000" b="1" dirty="0">
                <a:latin typeface="Garamond" panose="02020404030301010803" pitchFamily="18" charset="0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215959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F607-001B-4065-9BC6-40A2A193FD57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725ABA-7853-4EDD-A229-D2ECB3D09D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381000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Wooden Cabinets and Vanities from China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Inv. No. 701-TA 620 and 731-TA-1445 (Final)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20, 2020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Kitchen Cabinet Alliance</a:t>
            </a:r>
          </a:p>
        </p:txBody>
      </p:sp>
      <p:sp>
        <p:nvSpPr>
          <p:cNvPr id="2052" name="Text Box 833"/>
          <p:cNvSpPr txBox="1">
            <a:spLocks noChangeArrowheads="1"/>
          </p:cNvSpPr>
          <p:nvPr/>
        </p:nvSpPr>
        <p:spPr bwMode="auto">
          <a:xfrm>
            <a:off x="3272745" y="5585945"/>
            <a:ext cx="24030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Seth T. Kaplan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skaplan@ier-llc.com</a:t>
            </a:r>
          </a:p>
          <a:p>
            <a:pPr algn="ctr" eaLnBrk="1" hangingPunct="1">
              <a:spcBef>
                <a:spcPct val="250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(202) 403-9439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8" y="4495800"/>
            <a:ext cx="1176091" cy="892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International</a:t>
            </a:r>
          </a:p>
          <a:p>
            <a:r>
              <a:rPr lang="en-US" sz="1400" b="1" dirty="0">
                <a:latin typeface="Garamond" panose="02020404030301010803" pitchFamily="18" charset="0"/>
                <a:cs typeface="Khmer UI" panose="020B0502040204020203" pitchFamily="34" charset="0"/>
              </a:rPr>
              <a:t>Economic Research</a:t>
            </a:r>
          </a:p>
          <a:p>
            <a:pPr algn="r"/>
            <a:r>
              <a:rPr lang="en-US" sz="1000" b="1" dirty="0">
                <a:latin typeface="Garamond" panose="02020404030301010803" pitchFamily="18" charset="0"/>
                <a:cs typeface="Khmer UI" panose="020B0502040204020203" pitchFamily="34" charset="0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143804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D706-EBEA-4E33-9499-41E5B4BE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2AA8-31E4-4DA6-AC69-7ED17824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10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8B1C24A-FFA0-4622-B632-10F1BADD0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Head-to-Head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C5AB8F3-B7B8-4F12-BB0B-0534F41C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2D4CC85-3154-461C-967D-661D2B6C4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76319"/>
            <a:ext cx="7886700" cy="28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2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D706-EBEA-4E33-9499-41E5B4BE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2AA8-31E4-4DA6-AC69-7ED17824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11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8B1C24A-FFA0-4622-B632-10F1BADD0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Head-to-Head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C5AB8F3-B7B8-4F12-BB0B-0534F41C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316A3-518B-4F57-B3CD-A4917350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2" y="1565137"/>
            <a:ext cx="1480173" cy="2689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03940-235E-474C-8833-E6A444FFE4C8}"/>
              </a:ext>
            </a:extLst>
          </p:cNvPr>
          <p:cNvSpPr txBox="1"/>
          <p:nvPr/>
        </p:nvSpPr>
        <p:spPr>
          <a:xfrm>
            <a:off x="227617" y="4160072"/>
            <a:ext cx="176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Lily Ann Colorado White Shaker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91AE82-B8F5-44E8-8146-CE8D60EA0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23" y="1565137"/>
            <a:ext cx="1575333" cy="2689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17FB87-20D4-47AC-8351-528DCD8CD616}"/>
              </a:ext>
            </a:extLst>
          </p:cNvPr>
          <p:cNvSpPr txBox="1"/>
          <p:nvPr/>
        </p:nvSpPr>
        <p:spPr>
          <a:xfrm>
            <a:off x="2015748" y="4160072"/>
            <a:ext cx="176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Fabuwood Allure Galaxy Frost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D4790-766E-4EE8-A9F2-53F02970D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416" y="1565139"/>
            <a:ext cx="1610638" cy="26899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AFE1B9-61E8-4A62-A67F-5D63224E32A4}"/>
              </a:ext>
            </a:extLst>
          </p:cNvPr>
          <p:cNvSpPr txBox="1"/>
          <p:nvPr/>
        </p:nvSpPr>
        <p:spPr>
          <a:xfrm>
            <a:off x="5577994" y="4231702"/>
            <a:ext cx="176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MasterBrand</a:t>
            </a:r>
            <a:r>
              <a:rPr lang="en-US" sz="1400" dirty="0"/>
              <a:t> </a:t>
            </a:r>
            <a:r>
              <a:rPr lang="en-US" sz="1400" dirty="0" err="1"/>
              <a:t>Aristokraft</a:t>
            </a:r>
            <a:r>
              <a:rPr lang="en-US" sz="1400" dirty="0"/>
              <a:t> </a:t>
            </a:r>
            <a:r>
              <a:rPr lang="en-US" sz="1400" dirty="0" err="1"/>
              <a:t>Korbett</a:t>
            </a:r>
            <a:r>
              <a:rPr lang="en-US" sz="14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FD20E2-9A79-4EF1-84C4-5571F9B7F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609" y="1565137"/>
            <a:ext cx="1352900" cy="2689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D914DD-BC99-4F69-AD3F-6A5456E1D952}"/>
              </a:ext>
            </a:extLst>
          </p:cNvPr>
          <p:cNvSpPr txBox="1"/>
          <p:nvPr/>
        </p:nvSpPr>
        <p:spPr>
          <a:xfrm>
            <a:off x="7306318" y="4213967"/>
            <a:ext cx="176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KountryWood</a:t>
            </a:r>
            <a:r>
              <a:rPr lang="en-US" sz="1400" dirty="0"/>
              <a:t> Jamestown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C98D9F-71B3-4A6A-9A6A-4B5471D8E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984" y="1566539"/>
            <a:ext cx="1393461" cy="26899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084AEA-2851-4529-BE27-B11B8C647A94}"/>
              </a:ext>
            </a:extLst>
          </p:cNvPr>
          <p:cNvSpPr txBox="1"/>
          <p:nvPr/>
        </p:nvSpPr>
        <p:spPr>
          <a:xfrm>
            <a:off x="3736973" y="4215369"/>
            <a:ext cx="176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Anaheim White Shaker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005B0-51D6-4D50-9C1E-99AE86A5A05D}"/>
              </a:ext>
            </a:extLst>
          </p:cNvPr>
          <p:cNvSpPr txBox="1"/>
          <p:nvPr/>
        </p:nvSpPr>
        <p:spPr>
          <a:xfrm>
            <a:off x="1965025" y="5292863"/>
            <a:ext cx="18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Subject Imported</a:t>
            </a: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147707C3-4A3D-4791-ACA8-B90BFC836F09}"/>
              </a:ext>
            </a:extLst>
          </p:cNvPr>
          <p:cNvSpPr/>
          <p:nvPr/>
        </p:nvSpPr>
        <p:spPr>
          <a:xfrm rot="16200000">
            <a:off x="2714163" y="2765486"/>
            <a:ext cx="332955" cy="4785173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4D6ACEE-89D9-4F68-933F-D5CA7C6A9E39}"/>
              </a:ext>
            </a:extLst>
          </p:cNvPr>
          <p:cNvSpPr/>
          <p:nvPr/>
        </p:nvSpPr>
        <p:spPr>
          <a:xfrm rot="16200000">
            <a:off x="7050969" y="3437679"/>
            <a:ext cx="332955" cy="3437982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F517F1-EB26-42DD-86EF-504AC311CFD4}"/>
              </a:ext>
            </a:extLst>
          </p:cNvPr>
          <p:cNvSpPr txBox="1"/>
          <p:nvPr/>
        </p:nvSpPr>
        <p:spPr>
          <a:xfrm>
            <a:off x="6332590" y="5324550"/>
            <a:ext cx="18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Domestic</a:t>
            </a:r>
          </a:p>
        </p:txBody>
      </p:sp>
    </p:spTree>
    <p:extLst>
      <p:ext uri="{BB962C8B-B14F-4D97-AF65-F5344CB8AC3E}">
        <p14:creationId xmlns:p14="http://schemas.microsoft.com/office/powerpoint/2010/main" val="189772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D706-EBEA-4E33-9499-41E5B4BE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Premium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D64E-6CC0-453B-8114-FE1B7A56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Soft-close drawers and doors</a:t>
            </a:r>
          </a:p>
          <a:p>
            <a:endParaRPr lang="en-US" dirty="0"/>
          </a:p>
          <a:p>
            <a:r>
              <a:rPr lang="en-US" dirty="0"/>
              <a:t>Dovetail drawer construction</a:t>
            </a:r>
          </a:p>
          <a:p>
            <a:endParaRPr lang="en-US" dirty="0"/>
          </a:p>
          <a:p>
            <a:r>
              <a:rPr lang="en-US" dirty="0"/>
              <a:t>Plywood construction</a:t>
            </a:r>
          </a:p>
          <a:p>
            <a:endParaRPr lang="en-US" dirty="0"/>
          </a:p>
          <a:p>
            <a:r>
              <a:rPr lang="en-US" dirty="0"/>
              <a:t>Finished interiors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2AA8-31E4-4DA6-AC69-7ED17824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12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8B1C24A-FFA0-4622-B632-10F1BADD0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Head-to-Head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C5AB8F3-B7B8-4F12-BB0B-0534F41C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</p:spTree>
    <p:extLst>
      <p:ext uri="{BB962C8B-B14F-4D97-AF65-F5344CB8AC3E}">
        <p14:creationId xmlns:p14="http://schemas.microsoft.com/office/powerpoint/2010/main" val="291077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13</a:t>
            </a:fld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A038430-DB32-4BF8-883A-781F4236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F0D9AE-788A-4A4E-9A27-F77DD7C3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Premium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040FE-AB11-48EA-BF34-2433F146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540" y="1460068"/>
            <a:ext cx="5836920" cy="4476750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10995520-8C1A-4FAB-8E22-135A2D09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Head-to-Head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753F9-DF18-4E92-AD7A-4A2B93CDB7D4}"/>
              </a:ext>
            </a:extLst>
          </p:cNvPr>
          <p:cNvSpPr txBox="1"/>
          <p:nvPr/>
        </p:nvSpPr>
        <p:spPr>
          <a:xfrm>
            <a:off x="-1" y="6075528"/>
            <a:ext cx="5032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Petitioner Pre-hearing Economic Submission Attachment C </a:t>
            </a:r>
          </a:p>
        </p:txBody>
      </p:sp>
    </p:spTree>
    <p:extLst>
      <p:ext uri="{BB962C8B-B14F-4D97-AF65-F5344CB8AC3E}">
        <p14:creationId xmlns:p14="http://schemas.microsoft.com/office/powerpoint/2010/main" val="292711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Price is the Most Important Purchasing Factor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8353FA-041C-4279-A2E3-7D23933B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14</a:t>
            </a:fld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1681CC8-4FDC-4A28-8AB5-CAFE558A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380ACFD-7F6C-41AA-BC33-F8105232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0512EA-9620-4B3A-BEA2-A085E6B8A68A}"/>
              </a:ext>
            </a:extLst>
          </p:cNvPr>
          <p:cNvGrpSpPr/>
          <p:nvPr/>
        </p:nvGrpSpPr>
        <p:grpSpPr>
          <a:xfrm>
            <a:off x="227199" y="1502491"/>
            <a:ext cx="5421888" cy="1737639"/>
            <a:chOff x="813423" y="1623798"/>
            <a:chExt cx="7466665" cy="25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33D78E-1D50-4B13-902B-2E80E29F2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423" y="1623798"/>
              <a:ext cx="7466665" cy="25709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3D86A4-536D-4771-9A6B-B36FEF1C4442}"/>
                </a:ext>
              </a:extLst>
            </p:cNvPr>
            <p:cNvSpPr/>
            <p:nvPr/>
          </p:nvSpPr>
          <p:spPr>
            <a:xfrm>
              <a:off x="925619" y="2526405"/>
              <a:ext cx="7292761" cy="1999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EF7B4A3-2A9B-4E0A-970E-CDC2129B6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412" y="2517674"/>
            <a:ext cx="5604206" cy="37196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E2C36E-89ED-45B3-8E72-4FA24E3F4953}"/>
              </a:ext>
            </a:extLst>
          </p:cNvPr>
          <p:cNvSpPr/>
          <p:nvPr/>
        </p:nvSpPr>
        <p:spPr>
          <a:xfrm>
            <a:off x="2103681" y="3960149"/>
            <a:ext cx="3354670" cy="1294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5A28-EB8B-413D-AB05-8D51AB77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Commission Data Shows a Vast </a:t>
            </a:r>
            <a:br>
              <a:rPr lang="en-US" sz="3200" b="1" dirty="0"/>
            </a:br>
            <a:r>
              <a:rPr lang="en-US" sz="3200" b="1" dirty="0"/>
              <a:t>Overlap of Domestic and </a:t>
            </a:r>
            <a:br>
              <a:rPr lang="en-US" sz="3200" b="1" dirty="0"/>
            </a:br>
            <a:r>
              <a:rPr lang="en-US" sz="3200" b="1" dirty="0"/>
              <a:t>Subject Price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63671-8B59-4690-9F71-6B8CEFC3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15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9AC1C7F-89CC-4C24-8157-9ED1D004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E059645-AE2F-436A-9FE0-58B6A8A18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C7DF9C-EAE3-463D-95BB-C568E97B878F}"/>
              </a:ext>
            </a:extLst>
          </p:cNvPr>
          <p:cNvCxnSpPr>
            <a:cxnSpLocks/>
          </p:cNvCxnSpPr>
          <p:nvPr/>
        </p:nvCxnSpPr>
        <p:spPr>
          <a:xfrm>
            <a:off x="575006" y="4633707"/>
            <a:ext cx="77583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E41B83-2497-4F85-8083-5FBCADDE1A3F}"/>
              </a:ext>
            </a:extLst>
          </p:cNvPr>
          <p:cNvSpPr txBox="1"/>
          <p:nvPr/>
        </p:nvSpPr>
        <p:spPr>
          <a:xfrm>
            <a:off x="3472476" y="4981673"/>
            <a:ext cx="219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68143-C7E0-4C55-8071-1BB595511033}"/>
              </a:ext>
            </a:extLst>
          </p:cNvPr>
          <p:cNvSpPr txBox="1"/>
          <p:nvPr/>
        </p:nvSpPr>
        <p:spPr>
          <a:xfrm>
            <a:off x="675983" y="4757124"/>
            <a:ext cx="7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C9F06-CDAF-411A-874D-51B7ECEB2F12}"/>
              </a:ext>
            </a:extLst>
          </p:cNvPr>
          <p:cNvSpPr txBox="1"/>
          <p:nvPr/>
        </p:nvSpPr>
        <p:spPr>
          <a:xfrm>
            <a:off x="7691057" y="4757124"/>
            <a:ext cx="77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EF87A0DC-AAD7-4540-B2D7-4F031D0DB469}"/>
              </a:ext>
            </a:extLst>
          </p:cNvPr>
          <p:cNvSpPr/>
          <p:nvPr/>
        </p:nvSpPr>
        <p:spPr>
          <a:xfrm>
            <a:off x="987327" y="2271976"/>
            <a:ext cx="6277384" cy="6008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Importers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76E4118-E5D0-4C42-804B-73A5B638B4B1}"/>
              </a:ext>
            </a:extLst>
          </p:cNvPr>
          <p:cNvSpPr/>
          <p:nvPr/>
        </p:nvSpPr>
        <p:spPr>
          <a:xfrm>
            <a:off x="1490808" y="3451597"/>
            <a:ext cx="6588729" cy="6008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U.S. Producers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E6EAE-729E-4B39-B8CF-39B057648190}"/>
              </a:ext>
            </a:extLst>
          </p:cNvPr>
          <p:cNvSpPr txBox="1"/>
          <p:nvPr/>
        </p:nvSpPr>
        <p:spPr>
          <a:xfrm>
            <a:off x="359029" y="6075528"/>
            <a:ext cx="522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See CSR at VI-15 and Petitioner Pre-Hearing Economic Submission at pp. 33 </a:t>
            </a:r>
          </a:p>
        </p:txBody>
      </p:sp>
    </p:spTree>
    <p:extLst>
      <p:ext uri="{BB962C8B-B14F-4D97-AF65-F5344CB8AC3E}">
        <p14:creationId xmlns:p14="http://schemas.microsoft.com/office/powerpoint/2010/main" val="24424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D706-EBEA-4E33-9499-41E5B4BE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Subject Imports Go to Market </a:t>
            </a:r>
            <a:br>
              <a:rPr lang="en-US" sz="3600" b="1" dirty="0"/>
            </a:br>
            <a:r>
              <a:rPr lang="en-US" sz="3600" b="1" dirty="0"/>
              <a:t>on Price in Every Channel of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FD64E-6CC0-453B-8114-FE1B7A56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Distributors</a:t>
            </a:r>
          </a:p>
          <a:p>
            <a:endParaRPr lang="en-US" dirty="0"/>
          </a:p>
          <a:p>
            <a:r>
              <a:rPr lang="en-US" dirty="0"/>
              <a:t>Designers/Dealers</a:t>
            </a:r>
          </a:p>
          <a:p>
            <a:endParaRPr lang="en-US" dirty="0"/>
          </a:p>
          <a:p>
            <a:r>
              <a:rPr lang="en-US" dirty="0"/>
              <a:t>Retailers</a:t>
            </a:r>
          </a:p>
          <a:p>
            <a:endParaRPr lang="en-US" dirty="0"/>
          </a:p>
          <a:p>
            <a:r>
              <a:rPr lang="en-US" dirty="0"/>
              <a:t>End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62AA8-31E4-4DA6-AC69-7ED17824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16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8B1C24A-FFA0-4622-B632-10F1BADD0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Head-to-Head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C5AB8F3-B7B8-4F12-BB0B-0534F41C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</p:spTree>
    <p:extLst>
      <p:ext uri="{BB962C8B-B14F-4D97-AF65-F5344CB8AC3E}">
        <p14:creationId xmlns:p14="http://schemas.microsoft.com/office/powerpoint/2010/main" val="101055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Distributors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17</a:t>
            </a:fld>
            <a:endParaRPr lang="en-US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60ECA869-7079-4C6E-9FDA-C466B8EA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B39359A-E8CE-4B7C-9120-8C9CB434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650AA-CFF9-42F4-8A44-F125E415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966"/>
            <a:ext cx="9144000" cy="32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Designers/Dealers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18</a:t>
            </a:fld>
            <a:endParaRPr lang="en-US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60ECA869-7079-4C6E-9FDA-C466B8EA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B39359A-E8CE-4B7C-9120-8C9CB434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33DFB-FA3D-4776-91F6-C15881C1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3" y="1641777"/>
            <a:ext cx="3714750" cy="147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06B40-9694-4C47-9DAC-01F8A01E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53" y="2783001"/>
            <a:ext cx="4149795" cy="305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FB14D1-0F5F-4A6E-9EE0-C74EB87B4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345" y="3217633"/>
            <a:ext cx="2406329" cy="2747968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1656ADD-9711-43D5-A086-66E60F93FE6C}"/>
              </a:ext>
            </a:extLst>
          </p:cNvPr>
          <p:cNvSpPr/>
          <p:nvPr/>
        </p:nvSpPr>
        <p:spPr>
          <a:xfrm>
            <a:off x="4341450" y="1499417"/>
            <a:ext cx="2871700" cy="202704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“We make building a luxury kitchen affordable”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5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Retailers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018389-2730-452C-974E-30DE1815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3" y="1642441"/>
            <a:ext cx="3842724" cy="2398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664DE4-C6DD-4974-B3B5-FE0130AC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081" y="1708847"/>
            <a:ext cx="4459804" cy="1609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BA688-C093-4042-BA57-D4FDC0258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919" y="3235728"/>
            <a:ext cx="4459804" cy="690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86AB28-7CE7-4FF4-884C-8D83F5576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124" y="3970537"/>
            <a:ext cx="3427599" cy="2357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B00145-7771-42E8-B19C-4B186BA86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93" y="4453953"/>
            <a:ext cx="5001972" cy="155995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B40F65-5991-4A97-A765-C81D431AE69D}"/>
              </a:ext>
            </a:extLst>
          </p:cNvPr>
          <p:cNvSpPr/>
          <p:nvPr/>
        </p:nvSpPr>
        <p:spPr>
          <a:xfrm>
            <a:off x="89229" y="1865288"/>
            <a:ext cx="2076768" cy="904972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“Half the Price of Big Box Stores”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BD5D992-802F-492D-ACDE-6D4D3369AD7B}"/>
              </a:ext>
            </a:extLst>
          </p:cNvPr>
          <p:cNvSpPr/>
          <p:nvPr/>
        </p:nvSpPr>
        <p:spPr>
          <a:xfrm>
            <a:off x="6566176" y="1898346"/>
            <a:ext cx="2180140" cy="1174351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“40% less than the big box stores”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C66481C-07B7-48FB-B3E6-503326A4DB6A}"/>
              </a:ext>
            </a:extLst>
          </p:cNvPr>
          <p:cNvSpPr/>
          <p:nvPr/>
        </p:nvSpPr>
        <p:spPr>
          <a:xfrm>
            <a:off x="5876432" y="4307381"/>
            <a:ext cx="2141739" cy="1164008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“20-40% less than the big box stores”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D90E3A8B-B351-4973-B9D6-626DD544C1A2}"/>
              </a:ext>
            </a:extLst>
          </p:cNvPr>
          <p:cNvSpPr/>
          <p:nvPr/>
        </p:nvSpPr>
        <p:spPr>
          <a:xfrm>
            <a:off x="1272278" y="4196142"/>
            <a:ext cx="2065561" cy="1196226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“Save 30% - 50% when comparing to the big box stores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60ECA869-7079-4C6E-9FDA-C466B8EA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B39359A-E8CE-4B7C-9120-8C9CB434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18338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Competition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9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End Users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20</a:t>
            </a:fld>
            <a:endParaRPr lang="en-US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60ECA869-7079-4C6E-9FDA-C466B8EA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B39359A-E8CE-4B7C-9120-8C9CB434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1EE4C-F3DE-4BF2-AD33-10EF46B7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735"/>
            <a:ext cx="9144000" cy="439404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3ED35D7-5C56-42A0-9666-30DDDA677146}"/>
              </a:ext>
            </a:extLst>
          </p:cNvPr>
          <p:cNvSpPr/>
          <p:nvPr/>
        </p:nvSpPr>
        <p:spPr>
          <a:xfrm>
            <a:off x="583422" y="3141498"/>
            <a:ext cx="3343450" cy="253563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“high quality products at economical and affordable prices”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“Our target clients are…contractors, builders…”</a:t>
            </a:r>
          </a:p>
        </p:txBody>
      </p:sp>
    </p:spTree>
    <p:extLst>
      <p:ext uri="{BB962C8B-B14F-4D97-AF65-F5344CB8AC3E}">
        <p14:creationId xmlns:p14="http://schemas.microsoft.com/office/powerpoint/2010/main" val="218158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Demand is Cyclical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53ACEF-43C7-4944-AD72-0E95728C4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620738"/>
            <a:ext cx="7886700" cy="435133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21</a:t>
            </a:fld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C133A3-9395-419F-A29B-01CB3DEF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0215E-F576-4C42-AABC-CB4008EE15AD}"/>
              </a:ext>
            </a:extLst>
          </p:cNvPr>
          <p:cNvSpPr txBox="1"/>
          <p:nvPr/>
        </p:nvSpPr>
        <p:spPr>
          <a:xfrm>
            <a:off x="282030" y="6129238"/>
            <a:ext cx="7842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U.S. Census Bureau and U.S. Department of Housing and Urban Development, Housing Starts: Total: New Privately Owned Housing Units Started [HOUSTNSA], retrieved from FRED, Federal Reserve Bank of St. Louis; https://fred.stlouisfed.org/series/HOUSTNSA, March 22, 2019.</a:t>
            </a:r>
          </a:p>
          <a:p>
            <a:r>
              <a:rPr lang="en-US" sz="1000" dirty="0"/>
              <a:t>U.S. Census Bureau, Retail Sales: Building Material and Supplies Dealers [MRTSSM4441USN], retrieved from FRED, Federal Reserve Bank of St. Louis; https://fred.stlouisfed.org/series/MRTSSM4441USN, March 23, 2019.  Henceforth – FRED Housing Starts and Building Materials.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047CD7F-5CA9-4186-BDB7-DB36287F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Cyclical</a:t>
            </a:r>
          </a:p>
        </p:txBody>
      </p:sp>
    </p:spTree>
    <p:extLst>
      <p:ext uri="{BB962C8B-B14F-4D97-AF65-F5344CB8AC3E}">
        <p14:creationId xmlns:p14="http://schemas.microsoft.com/office/powerpoint/2010/main" val="69220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Subject Imports Moved Up </a:t>
            </a:r>
            <a:br>
              <a:rPr lang="en-US" sz="3200" b="1" dirty="0"/>
            </a:br>
            <a:r>
              <a:rPr lang="en-US" sz="3200" b="1" dirty="0"/>
              <a:t>the Value Chain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22</a:t>
            </a:fld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C133A3-9395-419F-A29B-01CB3DEF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047CD7F-5CA9-4186-BDB7-DB36287F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Value Chain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B07F6B-33DC-4CEA-886C-35929B95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02" y="2680210"/>
            <a:ext cx="7769595" cy="18466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A2629C-5F25-4574-8D98-DC75568F00A3}"/>
              </a:ext>
            </a:extLst>
          </p:cNvPr>
          <p:cNvSpPr/>
          <p:nvPr/>
        </p:nvSpPr>
        <p:spPr>
          <a:xfrm>
            <a:off x="768545" y="3904432"/>
            <a:ext cx="5458351" cy="19634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19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Competition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23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AB32C71-6E3B-44EF-833F-260A7229F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802" y="3617778"/>
            <a:ext cx="1324401" cy="58477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</p:spTree>
    <p:extLst>
      <p:ext uri="{BB962C8B-B14F-4D97-AF65-F5344CB8AC3E}">
        <p14:creationId xmlns:p14="http://schemas.microsoft.com/office/powerpoint/2010/main" val="580045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24" y="206866"/>
            <a:ext cx="828008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20B5C-77D4-4AB4-ABE5-FA6D6F8C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Volume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Price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Effects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24</a:t>
            </a:fld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B01C65C-FA6F-45F5-B3D6-364BE0E8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D00BF16-785D-4582-8860-20F0DA83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159298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24" y="206866"/>
            <a:ext cx="828008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25</a:t>
            </a:fld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B01C65C-FA6F-45F5-B3D6-364BE0E8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D00BF16-785D-4582-8860-20F0DA83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897DB-C78C-4E29-9C16-3D316D2C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0" y="1323915"/>
            <a:ext cx="2908044" cy="4889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AFBE3-1547-4129-A618-204C690B7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29" y="1323915"/>
            <a:ext cx="2914141" cy="4889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D7015-A3F3-4EC7-A97E-1C6DFEDA8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15" y="1323915"/>
            <a:ext cx="281659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0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24" y="206866"/>
            <a:ext cx="828008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20B5C-77D4-4AB4-ABE5-FA6D6F8C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Imports undersell and suppress prices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Underselling in 115/120 instances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Kitchen-to-kitchen comparisons confirm underselling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Imports are “superior” on price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AUVs show underselling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There is a cost-price squeeze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26</a:t>
            </a:fld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B01C65C-FA6F-45F5-B3D6-364BE0E8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D00BF16-785D-4582-8860-20F0DA83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3733029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8D25-71BA-48BC-8BC2-9BD11CDE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Production and Capacity </a:t>
            </a:r>
            <a:br>
              <a:rPr lang="en-US" sz="3600" b="1" dirty="0"/>
            </a:br>
            <a:r>
              <a:rPr lang="en-US" sz="3600" b="1" dirty="0"/>
              <a:t>Utilization Decreased in a Rising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77A4-ACC3-4FF9-9575-D737985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27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476EC74-D4F2-492D-B5DE-D328ACC9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EC5F366-1B43-4DB6-9245-BABD23AB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D7D84-C7FC-4A29-8537-3062D6093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8D25-71BA-48BC-8BC2-9BD11CDE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Shipments Decreased in a </a:t>
            </a:r>
            <a:br>
              <a:rPr lang="en-US" sz="3600" b="1" dirty="0"/>
            </a:br>
            <a:r>
              <a:rPr lang="en-US" sz="3600" b="1" dirty="0"/>
              <a:t>Rising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77A4-ACC3-4FF9-9575-D737985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28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476EC74-D4F2-492D-B5DE-D328ACC9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EC5F366-1B43-4DB6-9245-BABD23AB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32CB24-B6EF-4E1B-92CF-B4398793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2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2DD6-7FC3-4915-8A8F-EFD16226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Operating Income and </a:t>
            </a:r>
            <a:br>
              <a:rPr lang="en-US" sz="3600" b="1" dirty="0"/>
            </a:br>
            <a:r>
              <a:rPr lang="en-US" sz="3600" b="1" dirty="0"/>
              <a:t>Operating Margin Declined </a:t>
            </a:r>
            <a:br>
              <a:rPr lang="en-US" sz="3600" b="1" dirty="0"/>
            </a:br>
            <a:r>
              <a:rPr lang="en-US" sz="3600" b="1" dirty="0"/>
              <a:t>in a Rising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02709-C150-4F69-91B8-A2ECEEE0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29</a:t>
            </a:fld>
            <a:endParaRPr lang="en-US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9C536EF-7A83-4E64-99FD-D6720AA3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0C1FD05-7F3A-4D53-92F2-A079B4E86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7D392D-D99D-4104-89C4-F1DC46A63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827451"/>
            <a:ext cx="3886200" cy="434768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963905-D9D2-4A9B-B328-7D62717BA1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827451"/>
            <a:ext cx="3886200" cy="43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Competition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3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AB32C71-6E3B-44EF-833F-260A7229F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116" y="2654086"/>
            <a:ext cx="4831771" cy="58477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Conditions of Competition</a:t>
            </a:r>
          </a:p>
        </p:txBody>
      </p:sp>
    </p:spTree>
    <p:extLst>
      <p:ext uri="{BB962C8B-B14F-4D97-AF65-F5344CB8AC3E}">
        <p14:creationId xmlns:p14="http://schemas.microsoft.com/office/powerpoint/2010/main" val="379037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2DD6-7FC3-4915-8A8F-EFD16226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Net Income and </a:t>
            </a:r>
            <a:br>
              <a:rPr lang="en-US" sz="3600" b="1" dirty="0"/>
            </a:br>
            <a:r>
              <a:rPr lang="en-US" sz="3600" b="1" dirty="0"/>
              <a:t>Net Margin Declined </a:t>
            </a:r>
            <a:br>
              <a:rPr lang="en-US" sz="3600" b="1" dirty="0"/>
            </a:br>
            <a:r>
              <a:rPr lang="en-US" sz="3600" b="1" dirty="0"/>
              <a:t>in a Rising Market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02709-C150-4F69-91B8-A2ECEEE0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30</a:t>
            </a:fld>
            <a:endParaRPr lang="en-US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9C536EF-7A83-4E64-99FD-D6720AA3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0C1FD05-7F3A-4D53-92F2-A079B4E86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980EC8-4941-480D-B36C-2174ED5E0D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827451"/>
            <a:ext cx="3886200" cy="434768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A3631C-526B-4A5E-A7A0-D85D9CCC13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827451"/>
            <a:ext cx="3886200" cy="43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2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8D25-71BA-48BC-8BC2-9BD11CDE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Employment was Flat </a:t>
            </a:r>
            <a:br>
              <a:rPr lang="en-US" sz="3600" b="1" dirty="0"/>
            </a:br>
            <a:r>
              <a:rPr lang="en-US" sz="3600" b="1" dirty="0"/>
              <a:t>in a Rising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77A4-ACC3-4FF9-9575-D737985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31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476EC74-D4F2-492D-B5DE-D328ACC9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DEC5F366-1B43-4DB6-9245-BABD23AB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1FA864-ABBE-4367-A3EF-995E2FA86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7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6" y="472796"/>
            <a:ext cx="828008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Operation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Effects on Investment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20B5C-77D4-4AB4-ABE5-FA6D6F8C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Production curtailments and facility closures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Low returns on investment in new and existing facilities</a:t>
            </a:r>
          </a:p>
          <a:p>
            <a:endParaRPr lang="en-US" dirty="0"/>
          </a:p>
          <a:p>
            <a:r>
              <a:rPr lang="en-US" dirty="0"/>
              <a:t>Postponement and cancellation of planned investments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32</a:t>
            </a:fld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B01C65C-FA6F-45F5-B3D6-364BE0E8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D00BF16-785D-4582-8860-20F0DA83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184530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24" y="206866"/>
            <a:ext cx="828008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Markets Reflect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 to Domestic Producers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20B5C-77D4-4AB4-ABE5-FA6D6F8C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Publicly traded firms identify imports as a risk factor in SEC filings</a:t>
            </a:r>
          </a:p>
          <a:p>
            <a:pPr>
              <a:lnSpc>
                <a:spcPct val="120000"/>
              </a:lnSpc>
            </a:pPr>
            <a:r>
              <a:rPr lang="en-US" dirty="0"/>
              <a:t>Wall Street analysts…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stated that Chinese imports harmed the industry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downgraded industry stocks due to imports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upgraded stocks due to the affirmative preliminary determination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praised Masco’s sale of its cabinets division due to future import risk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33</a:t>
            </a:fld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B01C65C-FA6F-45F5-B3D6-364BE0E8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D00BF16-785D-4582-8860-20F0DA83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3163703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5" y="687942"/>
            <a:ext cx="8043333" cy="886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The Industry is Injured in the </a:t>
            </a:r>
            <a:br>
              <a:rPr lang="en-US" sz="3200" b="1" dirty="0"/>
            </a:br>
            <a:r>
              <a:rPr lang="en-US" sz="3200" b="1" dirty="0"/>
              <a:t>Context of the Business Cycle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5F92CA-4DB5-4ED7-BD77-C62807E74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9A2F-BFF5-4668-8AD1-9EE9C04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34</a:t>
            </a:fld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C133A3-9395-419F-A29B-01CB3DEF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B57154C-C421-4CF9-80E7-7C09D8FDC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49961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D6222-3621-4FE8-BF96-AC9B26C52953}"/>
              </a:ext>
            </a:extLst>
          </p:cNvPr>
          <p:cNvSpPr txBox="1"/>
          <p:nvPr/>
        </p:nvSpPr>
        <p:spPr>
          <a:xfrm>
            <a:off x="174255" y="6204756"/>
            <a:ext cx="7886700" cy="3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latin typeface="+mj-lt"/>
              </a:rPr>
              <a:t>Source: MASCO, American </a:t>
            </a:r>
            <a:r>
              <a:rPr lang="en-US" sz="1400" baseline="30000" dirty="0" err="1">
                <a:latin typeface="+mj-lt"/>
              </a:rPr>
              <a:t>Woodmark</a:t>
            </a:r>
            <a:r>
              <a:rPr lang="en-US" sz="1400" baseline="30000" dirty="0">
                <a:latin typeface="+mj-lt"/>
              </a:rPr>
              <a:t> and </a:t>
            </a:r>
            <a:r>
              <a:rPr lang="en-US" sz="1400" baseline="30000" dirty="0" err="1">
                <a:latin typeface="+mj-lt"/>
              </a:rPr>
              <a:t>Fortunebrands</a:t>
            </a:r>
            <a:r>
              <a:rPr lang="en-US" sz="1400" baseline="30000" dirty="0">
                <a:latin typeface="+mj-lt"/>
              </a:rPr>
              <a:t> 10-K Filings. FRED Housing Starts and Building Materials.  </a:t>
            </a:r>
          </a:p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4305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F4FD-1B4E-4352-BE09-0E6E54A6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“Natural Experiment”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0C4DF-ACE0-45F5-804A-06B7EA86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35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472F455-11E0-4FAC-B854-52B97234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2B86D73-61A0-41F3-94E9-4A4AE55D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49961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Interim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2B28B9-E180-4837-9A11-B2FE46983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Pre-AD/CVD duty import AUVs actually fell in the interim period from $63 to $60</a:t>
            </a:r>
          </a:p>
          <a:p>
            <a:endParaRPr lang="en-US" dirty="0"/>
          </a:p>
          <a:p>
            <a:r>
              <a:rPr lang="en-US" dirty="0"/>
              <a:t>Import volumes did not decline until August 2020 at the end of the interim period</a:t>
            </a:r>
          </a:p>
          <a:p>
            <a:endParaRPr lang="en-US" dirty="0"/>
          </a:p>
          <a:p>
            <a:r>
              <a:rPr lang="en-US" dirty="0"/>
              <a:t>Massive subject interim inventory overhang at pre-AD/CVD duty import prices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22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F4FD-1B4E-4352-BE09-0E6E54A6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2019 Imports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0C4DF-ACE0-45F5-804A-06B7EA86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36</a:t>
            </a:fld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472F455-11E0-4FAC-B854-52B97234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2B86D73-61A0-41F3-94E9-4A4AE55D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499612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Interim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EA2A8C-8548-4914-AB0E-F4B591B2D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84720"/>
            <a:ext cx="7886700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5DE2B3-E3BB-4EDA-9C44-2AD1695A307B}"/>
              </a:ext>
            </a:extLst>
          </p:cNvPr>
          <p:cNvSpPr txBox="1"/>
          <p:nvPr/>
        </p:nvSpPr>
        <p:spPr>
          <a:xfrm>
            <a:off x="140245" y="6079352"/>
            <a:ext cx="4902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USITC </a:t>
            </a:r>
            <a:r>
              <a:rPr lang="en-US" sz="1200" dirty="0" err="1"/>
              <a:t>Dataweb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Competition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37</a:t>
            </a:fld>
            <a:endParaRPr lang="en-US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AB32C71-6E3B-44EF-833F-260A7229F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336" y="4475027"/>
            <a:ext cx="1393330" cy="58477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Threat</a:t>
            </a:r>
          </a:p>
        </p:txBody>
      </p:sp>
    </p:spTree>
    <p:extLst>
      <p:ext uri="{BB962C8B-B14F-4D97-AF65-F5344CB8AC3E}">
        <p14:creationId xmlns:p14="http://schemas.microsoft.com/office/powerpoint/2010/main" val="3435881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4" y="181710"/>
            <a:ext cx="7128589" cy="1325563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Imports Threaten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Material Injury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U.S. Industry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4408CC-A739-4FFA-B0C3-195432F03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38142"/>
              </p:ext>
            </p:extLst>
          </p:nvPr>
        </p:nvGraphicFramePr>
        <p:xfrm>
          <a:off x="1800808" y="1899946"/>
          <a:ext cx="5542383" cy="383984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37399">
                  <a:extLst>
                    <a:ext uri="{9D8B030D-6E8A-4147-A177-3AD203B41FA5}">
                      <a16:colId xmlns:a16="http://schemas.microsoft.com/office/drawing/2014/main" val="1459410007"/>
                    </a:ext>
                  </a:extLst>
                </a:gridCol>
                <a:gridCol w="2504984">
                  <a:extLst>
                    <a:ext uri="{9D8B030D-6E8A-4147-A177-3AD203B41FA5}">
                      <a16:colId xmlns:a16="http://schemas.microsoft.com/office/drawing/2014/main" val="547314587"/>
                    </a:ext>
                  </a:extLst>
                </a:gridCol>
              </a:tblGrid>
              <a:tr h="36857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Threat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488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Countervailing Subsidies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✓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973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Unused Production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✓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6982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Import Volumes and Market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✓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969643"/>
                  </a:ext>
                </a:extLst>
              </a:tr>
              <a:tr h="48423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Suppression and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✓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0759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Inventories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✓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04393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effects on domestic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✓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98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adverse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Zapf Dingbats"/>
                        </a:rPr>
                        <a:t>✓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4111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38</a:t>
            </a:fld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F9B2A888-704D-4C04-904E-5EE2B566B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8E3A4-EB38-4EB3-8EB1-AB1B49C9D81F}"/>
              </a:ext>
            </a:extLst>
          </p:cNvPr>
          <p:cNvSpPr txBox="1"/>
          <p:nvPr/>
        </p:nvSpPr>
        <p:spPr>
          <a:xfrm>
            <a:off x="281559" y="6079352"/>
            <a:ext cx="769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771(7)(B) of the Tariff Act of 1930 (19 U.S.C. § 1677(7)(B))</a:t>
            </a:r>
          </a:p>
        </p:txBody>
      </p:sp>
    </p:spTree>
    <p:extLst>
      <p:ext uri="{BB962C8B-B14F-4D97-AF65-F5344CB8AC3E}">
        <p14:creationId xmlns:p14="http://schemas.microsoft.com/office/powerpoint/2010/main" val="3236319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531" y="592505"/>
            <a:ext cx="6672943" cy="72072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Imports Threaten Further Material Injury to the U.S. Industry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39</a:t>
            </a:fld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F9B2A888-704D-4C04-904E-5EE2B566B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8E3A4-EB38-4EB3-8EB1-AB1B49C9D81F}"/>
              </a:ext>
            </a:extLst>
          </p:cNvPr>
          <p:cNvSpPr txBox="1"/>
          <p:nvPr/>
        </p:nvSpPr>
        <p:spPr>
          <a:xfrm>
            <a:off x="404651" y="6027007"/>
            <a:ext cx="7695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USITC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Dataweb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75D721-B702-406D-ADA2-DB39EB7A5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90003"/>
            <a:ext cx="7886700" cy="40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65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of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0CED-56C6-4604-B4F9-ABC0268E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65" y="1269282"/>
            <a:ext cx="7926670" cy="4714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/>
              <a:t>Growth of subject imports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/>
              <a:t>Head-to-head competition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/>
              <a:t>Price-based competition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/>
              <a:t>Cyclical demand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/>
              <a:t>Subject imports moved up the value chain</a:t>
            </a:r>
          </a:p>
          <a:p>
            <a:pPr marL="0" indent="0" algn="ctr">
              <a:lnSpc>
                <a:spcPct val="150000"/>
              </a:lnSpc>
              <a:spcAft>
                <a:spcPts val="3600"/>
              </a:spcAft>
              <a:buNone/>
            </a:pP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48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531" y="592505"/>
            <a:ext cx="6672943" cy="72072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3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6" y="246134"/>
            <a:ext cx="82800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Unfairly Traded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Imports the Domestic Industry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Materially Better off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20B5C-77D4-4AB4-ABE5-FA6D6F8C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imports have a large market share</a:t>
            </a:r>
          </a:p>
          <a:p>
            <a:r>
              <a:rPr lang="en-US" dirty="0"/>
              <a:t>Commerce found high dumping and subsidy margins</a:t>
            </a:r>
          </a:p>
          <a:p>
            <a:r>
              <a:rPr lang="en-US" dirty="0"/>
              <a:t>Demand for WCVs is inelastic</a:t>
            </a:r>
          </a:p>
          <a:p>
            <a:r>
              <a:rPr lang="en-US" dirty="0"/>
              <a:t>There is a high substitution elasticity between domestically produced and subject imported WCVs</a:t>
            </a:r>
          </a:p>
          <a:p>
            <a:r>
              <a:rPr lang="en-US" dirty="0"/>
              <a:t>The market is competitive based on price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BFF5-C8AF-4550-98A3-5BD0FD28EB8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Value of Subject Imports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5</a:t>
            </a:fld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C133A3-9395-419F-A29B-01CB3DEF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0215E-F576-4C42-AABC-CB4008EE15AD}"/>
              </a:ext>
            </a:extLst>
          </p:cNvPr>
          <p:cNvSpPr txBox="1"/>
          <p:nvPr/>
        </p:nvSpPr>
        <p:spPr>
          <a:xfrm>
            <a:off x="282030" y="6129242"/>
            <a:ext cx="7842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USITC </a:t>
            </a:r>
            <a:r>
              <a:rPr lang="en-US" sz="1000" dirty="0" err="1"/>
              <a:t>Dataweb</a:t>
            </a:r>
            <a:endParaRPr lang="en-US" sz="100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22CDD6C-640F-4212-98DB-B40801A70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E82A1A-FDAD-4C70-81F3-16528BD72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076" y="1825625"/>
            <a:ext cx="7673847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7668B8-80B0-4400-9598-AF0378FFE802}"/>
              </a:ext>
            </a:extLst>
          </p:cNvPr>
          <p:cNvSpPr txBox="1"/>
          <p:nvPr/>
        </p:nvSpPr>
        <p:spPr>
          <a:xfrm>
            <a:off x="2698321" y="1576358"/>
            <a:ext cx="42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Subject Imports of Full Units</a:t>
            </a:r>
          </a:p>
        </p:txBody>
      </p:sp>
    </p:spTree>
    <p:extLst>
      <p:ext uri="{BB962C8B-B14F-4D97-AF65-F5344CB8AC3E}">
        <p14:creationId xmlns:p14="http://schemas.microsoft.com/office/powerpoint/2010/main" val="171642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Volume of Subject Imports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9FA01-C77E-4E9C-8267-8C01D209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0215E-F576-4C42-AABC-CB4008EE15AD}"/>
              </a:ext>
            </a:extLst>
          </p:cNvPr>
          <p:cNvSpPr txBox="1"/>
          <p:nvPr/>
        </p:nvSpPr>
        <p:spPr>
          <a:xfrm>
            <a:off x="282030" y="6143547"/>
            <a:ext cx="7842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USITC </a:t>
            </a:r>
            <a:r>
              <a:rPr lang="en-US" sz="1000" dirty="0" err="1"/>
              <a:t>Dataweb</a:t>
            </a:r>
            <a:r>
              <a:rPr lang="en-US" sz="1000" dirty="0"/>
              <a:t>.  Assumes AUVs increased 1 percent per year from 2000 to 2016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A9F9DC6B-E24E-405A-A84D-EC38E857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5EA05AE-7B11-4C94-8BEE-F5BBFCB96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B8ABD5-01E1-4C31-890A-4974DE722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85807"/>
            <a:ext cx="7886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2D57-31A6-45EC-ABDB-C9B60640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Import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D3396-21FF-44C4-BC3A-6F7820A37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721415"/>
            <a:ext cx="3886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Value level and share is understated</a:t>
            </a:r>
          </a:p>
          <a:p>
            <a:endParaRPr lang="en-US" sz="2400" dirty="0"/>
          </a:p>
          <a:p>
            <a:r>
              <a:rPr lang="en-US" sz="2400" dirty="0"/>
              <a:t>Value fails to account for AD/CVD margins</a:t>
            </a:r>
          </a:p>
          <a:p>
            <a:endParaRPr lang="en-US" sz="2400" dirty="0"/>
          </a:p>
          <a:p>
            <a:r>
              <a:rPr lang="en-US" sz="2400" dirty="0"/>
              <a:t>Import value is at a different level of trade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466DF-7D90-4786-8D66-02B2C2D3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7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CFE3B28-696E-463F-8897-BC2626BE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A3A6176-5A2F-4D58-B295-7132BAC8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EEA54-D422-46A0-8F2B-D45FDF1BA56F}"/>
              </a:ext>
            </a:extLst>
          </p:cNvPr>
          <p:cNvSpPr txBox="1"/>
          <p:nvPr/>
        </p:nvSpPr>
        <p:spPr>
          <a:xfrm>
            <a:off x="241222" y="6103480"/>
            <a:ext cx="907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SR at C-3, https://enforcement.trade.gov/download/factsheets/factsheet-prc-wooden-cabinets-vanities-ad-cvd-initiation-032719.pdf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6F44BC-EBDF-449D-A0C7-92FA7B55E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826728"/>
            <a:ext cx="3886200" cy="4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3B3E-6AE3-483E-868B-E12EB58B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Channels of Distribution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FC5D-0357-4F3D-8C0D-06B1FDA16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Imports are significant in all channels</a:t>
            </a:r>
          </a:p>
          <a:p>
            <a:endParaRPr lang="en-US" dirty="0"/>
          </a:p>
          <a:p>
            <a:r>
              <a:rPr lang="en-US" dirty="0"/>
              <a:t>U.S. producers ship similar shares to each channel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5C034-15A4-4EDC-BC0D-4181A171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8</a:t>
            </a:fld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08E72B-A57A-4CCA-BFE6-C6D285C4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" y="79947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0873290-D3E3-4FAF-ADD9-14792353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50547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Head-to-Head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F7007-3B92-4512-81C5-B27D958CB91E}"/>
              </a:ext>
            </a:extLst>
          </p:cNvPr>
          <p:cNvSpPr txBox="1"/>
          <p:nvPr/>
        </p:nvSpPr>
        <p:spPr>
          <a:xfrm>
            <a:off x="59372" y="6075528"/>
            <a:ext cx="2203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SR at II-3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BB366D-F8B5-4FFA-96CC-6BB4C22E0B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826728"/>
            <a:ext cx="3886200" cy="4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B6A0-4396-455F-8497-C55729EF1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791" y="377558"/>
            <a:ext cx="7099056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Subject Imports Compete in </a:t>
            </a:r>
            <a:br>
              <a:rPr lang="en-US" sz="3200" b="1" dirty="0"/>
            </a:br>
            <a:r>
              <a:rPr lang="en-US" sz="3200" b="1" dirty="0"/>
              <a:t>All Channels of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4486-2960-44DA-BC03-294C12B3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5ABA-7853-4EDD-A229-D2ECB3D09D73}" type="slidenum">
              <a:rPr lang="en-US" smtClean="0"/>
              <a:t>9</a:t>
            </a:fld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C133A3-9395-419F-A29B-01CB3DEFD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199"/>
            <a:ext cx="1676400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>
              <a:defRPr/>
            </a:pPr>
            <a:r>
              <a:rPr lang="en-US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 of C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B57154C-C421-4CF9-80E7-7C09D8FDC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30" y="499613"/>
            <a:ext cx="1264745" cy="27699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12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Head-to-Head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10D16-D374-42B8-8F8B-FF292D6606ED}"/>
              </a:ext>
            </a:extLst>
          </p:cNvPr>
          <p:cNvSpPr txBox="1"/>
          <p:nvPr/>
        </p:nvSpPr>
        <p:spPr>
          <a:xfrm>
            <a:off x="282031" y="6170284"/>
            <a:ext cx="847462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dirty="0"/>
              <a:t>Sources:  J&amp;K Homeowner Q&amp;A. https://jandkcabinetry.com/support/. Accessed on 3/21/2019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B663E-8F2E-4B5E-9680-1473879E4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01"/>
          <a:stretch/>
        </p:blipFill>
        <p:spPr>
          <a:xfrm>
            <a:off x="399656" y="2696584"/>
            <a:ext cx="8344693" cy="25471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9D9BC1-163F-48B7-9DA8-698F9E65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685" y="2004476"/>
            <a:ext cx="1090715" cy="11180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77C0AD4-BA51-46AC-8C1D-155F06700929}"/>
              </a:ext>
            </a:extLst>
          </p:cNvPr>
          <p:cNvGrpSpPr/>
          <p:nvPr/>
        </p:nvGrpSpPr>
        <p:grpSpPr>
          <a:xfrm>
            <a:off x="452318" y="3118340"/>
            <a:ext cx="6235699" cy="1342294"/>
            <a:chOff x="539849" y="2297231"/>
            <a:chExt cx="3612051" cy="1937236"/>
          </a:xfrm>
        </p:grpSpPr>
        <p:sp>
          <p:nvSpPr>
            <p:cNvPr id="25" name="Speech Bubble: Rectangle 24">
              <a:extLst>
                <a:ext uri="{FF2B5EF4-FFF2-40B4-BE49-F238E27FC236}">
                  <a16:creationId xmlns:a16="http://schemas.microsoft.com/office/drawing/2014/main" id="{CBE7CF4D-7C1E-47D0-92E1-3F3093C54459}"/>
                </a:ext>
              </a:extLst>
            </p:cNvPr>
            <p:cNvSpPr/>
            <p:nvPr/>
          </p:nvSpPr>
          <p:spPr>
            <a:xfrm>
              <a:off x="539849" y="2297231"/>
              <a:ext cx="3612051" cy="1937236"/>
            </a:xfrm>
            <a:prstGeom prst="wedgeRect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9E0802-27F3-4029-95B6-926CDA4A42DD}"/>
                </a:ext>
              </a:extLst>
            </p:cNvPr>
            <p:cNvSpPr txBox="1"/>
            <p:nvPr/>
          </p:nvSpPr>
          <p:spPr>
            <a:xfrm>
              <a:off x="617724" y="2386551"/>
              <a:ext cx="3399332" cy="14658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“Our major clients are distributors, independent dealers, retailers, builders, contractors, designers, and home centers.”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95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11399</TotalTime>
  <Words>1127</Words>
  <Application>Microsoft Office PowerPoint</Application>
  <PresentationFormat>On-screen Show (4:3)</PresentationFormat>
  <Paragraphs>292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Garamond</vt:lpstr>
      <vt:lpstr>Times New Roman</vt:lpstr>
      <vt:lpstr>Office Theme</vt:lpstr>
      <vt:lpstr>Wooden Cabinets and Vanities from China  Inv. No. 701-TA 620 and 731-TA-1445 (Final)  February 20, 2020  On Behalf of   The American Kitchen Cabinet Alliance</vt:lpstr>
      <vt:lpstr>Overview</vt:lpstr>
      <vt:lpstr>Overview</vt:lpstr>
      <vt:lpstr>Conditions of Competition</vt:lpstr>
      <vt:lpstr>Value of Subject Imports</vt:lpstr>
      <vt:lpstr>Volume of Subject Imports</vt:lpstr>
      <vt:lpstr>Import Value</vt:lpstr>
      <vt:lpstr>Channels of Distribution</vt:lpstr>
      <vt:lpstr>Subject Imports Compete in  All Channels of Distribution</vt:lpstr>
      <vt:lpstr>Specifications</vt:lpstr>
      <vt:lpstr>Styles</vt:lpstr>
      <vt:lpstr>Premium Features</vt:lpstr>
      <vt:lpstr>Premium Features</vt:lpstr>
      <vt:lpstr>Price is the Most Important Purchasing Factor</vt:lpstr>
      <vt:lpstr>Commission Data Shows a Vast  Overlap of Domestic and  Subject Price Points</vt:lpstr>
      <vt:lpstr>Subject Imports Go to Market  on Price in Every Channel of Distribution</vt:lpstr>
      <vt:lpstr>Distributors</vt:lpstr>
      <vt:lpstr>Designers/Dealers</vt:lpstr>
      <vt:lpstr>Retailers</vt:lpstr>
      <vt:lpstr>End Users</vt:lpstr>
      <vt:lpstr>Demand is Cyclical</vt:lpstr>
      <vt:lpstr>Subject Imports Moved Up  the Value Chain</vt:lpstr>
      <vt:lpstr>Overview</vt:lpstr>
      <vt:lpstr>Trends Analysis</vt:lpstr>
      <vt:lpstr>Volume</vt:lpstr>
      <vt:lpstr>Price </vt:lpstr>
      <vt:lpstr>Production and Capacity  Utilization Decreased in a Rising Market</vt:lpstr>
      <vt:lpstr>Shipments Decreased in a  Rising Market</vt:lpstr>
      <vt:lpstr>Operating Income and  Operating Margin Declined  in a Rising Market</vt:lpstr>
      <vt:lpstr>Net Income and  Net Margin Declined  in a Rising Market</vt:lpstr>
      <vt:lpstr>Employment was Flat  in a Rising Market</vt:lpstr>
      <vt:lpstr>Changes in Operation  and Effects on Investment</vt:lpstr>
      <vt:lpstr>Financial Markets Reflect  Injury to Domestic Producers</vt:lpstr>
      <vt:lpstr>The Industry is Injured in the  Context of the Business Cycle</vt:lpstr>
      <vt:lpstr>“Natural Experiment”</vt:lpstr>
      <vt:lpstr>2019 Imports</vt:lpstr>
      <vt:lpstr>Overview</vt:lpstr>
      <vt:lpstr>Subject Imports Threaten  Further Material Injury  to the U.S. Industry</vt:lpstr>
      <vt:lpstr>Subject Imports Threaten Further Material Injury to the U.S. Industry</vt:lpstr>
      <vt:lpstr>Supplementary Slides</vt:lpstr>
      <vt:lpstr>But For Unfairly Traded  Subject Imports the Domestic Industry  Would be Materially Better 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Cabinets from China  Inv. Nos. XXX (Prelim.)  March 27, 2019  On Behalf of   XXX</dc:title>
  <dc:creator>Isaac Kaplan</dc:creator>
  <cp:lastModifiedBy>Kip Howlett</cp:lastModifiedBy>
  <cp:revision>346</cp:revision>
  <dcterms:created xsi:type="dcterms:W3CDTF">2019-03-01T20:10:23Z</dcterms:created>
  <dcterms:modified xsi:type="dcterms:W3CDTF">2020-03-04T18:08:19Z</dcterms:modified>
</cp:coreProperties>
</file>